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6" r:id="rId4"/>
    <p:sldMasterId id="2147483704" r:id="rId5"/>
  </p:sldMasterIdLst>
  <p:notesMasterIdLst>
    <p:notesMasterId r:id="rId9"/>
  </p:notesMasterIdLst>
  <p:sldIdLst>
    <p:sldId id="484" r:id="rId6"/>
    <p:sldId id="485" r:id="rId7"/>
    <p:sldId id="490" r:id="rId8"/>
    <p:sldId id="532" r:id="rId10"/>
    <p:sldId id="566" r:id="rId11"/>
    <p:sldId id="567" r:id="rId12"/>
    <p:sldId id="533" r:id="rId13"/>
    <p:sldId id="568" r:id="rId14"/>
    <p:sldId id="569" r:id="rId15"/>
    <p:sldId id="534" r:id="rId16"/>
    <p:sldId id="535" r:id="rId17"/>
    <p:sldId id="571" r:id="rId18"/>
    <p:sldId id="570" r:id="rId19"/>
    <p:sldId id="607" r:id="rId20"/>
    <p:sldId id="491" r:id="rId21"/>
    <p:sldId id="536" r:id="rId22"/>
    <p:sldId id="572" r:id="rId23"/>
    <p:sldId id="573" r:id="rId24"/>
    <p:sldId id="574" r:id="rId25"/>
    <p:sldId id="575" r:id="rId26"/>
    <p:sldId id="577" r:id="rId27"/>
    <p:sldId id="537" r:id="rId28"/>
    <p:sldId id="538" r:id="rId29"/>
    <p:sldId id="539" r:id="rId30"/>
    <p:sldId id="608" r:id="rId31"/>
    <p:sldId id="494" r:id="rId32"/>
    <p:sldId id="556" r:id="rId33"/>
    <p:sldId id="578" r:id="rId34"/>
    <p:sldId id="557" r:id="rId35"/>
    <p:sldId id="558" r:id="rId36"/>
    <p:sldId id="559" r:id="rId37"/>
    <p:sldId id="579" r:id="rId38"/>
    <p:sldId id="560" r:id="rId39"/>
    <p:sldId id="602" r:id="rId40"/>
    <p:sldId id="595" r:id="rId41"/>
    <p:sldId id="596" r:id="rId42"/>
    <p:sldId id="631" r:id="rId43"/>
    <p:sldId id="565" r:id="rId44"/>
  </p:sldIdLst>
  <p:sldSz cx="12192000" cy="6858000"/>
  <p:notesSz cx="6858000" cy="9144000"/>
  <p:custDataLst>
    <p:tags r:id="rId49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DDDDDD"/>
    <a:srgbClr val="003300"/>
    <a:srgbClr val="800080"/>
    <a:srgbClr val="660066"/>
    <a:srgbClr val="0033CC"/>
    <a:srgbClr val="990000"/>
    <a:srgbClr val="66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792" y="78"/>
      </p:cViewPr>
      <p:guideLst>
        <p:guide orient="horz" pos="216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9" Type="http://schemas.openxmlformats.org/officeDocument/2006/relationships/tags" Target="tags/tag325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Rectangle 4"/>
          <p:cNvSpPr>
            <a:spLocks noGrp="1" noRo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0249CFA-C427-4C77-960D-70A82ADC9B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10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9.png"/><Relationship Id="rId12" Type="http://schemas.openxmlformats.org/officeDocument/2006/relationships/tags" Target="../tags/tag42.xml"/><Relationship Id="rId11" Type="http://schemas.openxmlformats.org/officeDocument/2006/relationships/image" Target="../media/image10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tags" Target="../tags/tag45.xml"/><Relationship Id="rId4" Type="http://schemas.openxmlformats.org/officeDocument/2006/relationships/image" Target="../media/image1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4.png"/><Relationship Id="rId2" Type="http://schemas.openxmlformats.org/officeDocument/2006/relationships/tags" Target="../tags/tag6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5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5.png"/><Relationship Id="rId4" Type="http://schemas.openxmlformats.org/officeDocument/2006/relationships/tags" Target="../tags/tag77.xml"/><Relationship Id="rId3" Type="http://schemas.openxmlformats.org/officeDocument/2006/relationships/image" Target="../media/image15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6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8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9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36.xml"/><Relationship Id="rId7" Type="http://schemas.openxmlformats.org/officeDocument/2006/relationships/image" Target="../media/image20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49.xml"/><Relationship Id="rId7" Type="http://schemas.openxmlformats.org/officeDocument/2006/relationships/image" Target="../media/image6.png"/><Relationship Id="rId6" Type="http://schemas.openxmlformats.org/officeDocument/2006/relationships/tags" Target="../tags/tag148.xml"/><Relationship Id="rId5" Type="http://schemas.openxmlformats.org/officeDocument/2006/relationships/image" Target="../media/image5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.png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1" Type="http://schemas.openxmlformats.org/officeDocument/2006/relationships/image" Target="../media/image10.png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3" Type="http://schemas.openxmlformats.org/officeDocument/2006/relationships/image" Target="../media/image9.png"/><Relationship Id="rId12" Type="http://schemas.openxmlformats.org/officeDocument/2006/relationships/tags" Target="../tags/tag186.xml"/><Relationship Id="rId11" Type="http://schemas.openxmlformats.org/officeDocument/2006/relationships/image" Target="../media/image10.png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image" Target="../media/image12.png"/><Relationship Id="rId5" Type="http://schemas.openxmlformats.org/officeDocument/2006/relationships/tags" Target="../tags/tag189.xml"/><Relationship Id="rId4" Type="http://schemas.openxmlformats.org/officeDocument/2006/relationships/image" Target="../media/image11.pn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14.png"/><Relationship Id="rId2" Type="http://schemas.openxmlformats.org/officeDocument/2006/relationships/tags" Target="../tags/tag208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image" Target="../media/image5.png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image" Target="../media/image5.png"/><Relationship Id="rId4" Type="http://schemas.openxmlformats.org/officeDocument/2006/relationships/tags" Target="../tags/tag221.xml"/><Relationship Id="rId3" Type="http://schemas.openxmlformats.org/officeDocument/2006/relationships/image" Target="../media/image15.png"/><Relationship Id="rId2" Type="http://schemas.openxmlformats.org/officeDocument/2006/relationships/tags" Target="../tags/tag220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image" Target="../media/image6.png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image" Target="../media/image18.png"/><Relationship Id="rId2" Type="http://schemas.openxmlformats.org/officeDocument/2006/relationships/tags" Target="../tags/tag257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image" Target="../media/image19.png"/><Relationship Id="rId2" Type="http://schemas.openxmlformats.org/officeDocument/2006/relationships/tags" Target="../tags/tag26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280.xml"/><Relationship Id="rId7" Type="http://schemas.openxmlformats.org/officeDocument/2006/relationships/image" Target="../media/image20.png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443230"/>
            <a:ext cx="10852150" cy="680085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25" y="1226820"/>
            <a:ext cx="10852150" cy="511429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755" y="237490"/>
            <a:ext cx="11037570" cy="676910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61404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62674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29895"/>
            <a:ext cx="10852150" cy="66675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0739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68008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 userDrawn="1"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 userDrawn="1"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 userDrawn="1"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800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4" Type="http://schemas.openxmlformats.org/officeDocument/2006/relationships/theme" Target="../theme/theme3.xml"/><Relationship Id="rId33" Type="http://schemas.openxmlformats.org/officeDocument/2006/relationships/tags" Target="../tags/tag144.xml"/><Relationship Id="rId32" Type="http://schemas.openxmlformats.org/officeDocument/2006/relationships/tags" Target="../tags/tag143.xml"/><Relationship Id="rId31" Type="http://schemas.openxmlformats.org/officeDocument/2006/relationships/tags" Target="../tags/tag142.xml"/><Relationship Id="rId30" Type="http://schemas.openxmlformats.org/officeDocument/2006/relationships/tags" Target="../tags/tag141.xml"/><Relationship Id="rId3" Type="http://schemas.openxmlformats.org/officeDocument/2006/relationships/slideLayout" Target="../slideLayouts/slideLayout29.xml"/><Relationship Id="rId29" Type="http://schemas.openxmlformats.org/officeDocument/2006/relationships/tags" Target="../tags/tag140.xml"/><Relationship Id="rId28" Type="http://schemas.openxmlformats.org/officeDocument/2006/relationships/tags" Target="../tags/tag139.xml"/><Relationship Id="rId27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5" Type="http://schemas.openxmlformats.org/officeDocument/2006/relationships/theme" Target="../theme/theme4.xml"/><Relationship Id="rId24" Type="http://schemas.openxmlformats.org/officeDocument/2006/relationships/tags" Target="../tags/tag288.xml"/><Relationship Id="rId23" Type="http://schemas.openxmlformats.org/officeDocument/2006/relationships/tags" Target="../tags/tag287.xml"/><Relationship Id="rId22" Type="http://schemas.openxmlformats.org/officeDocument/2006/relationships/tags" Target="../tags/tag286.xml"/><Relationship Id="rId21" Type="http://schemas.openxmlformats.org/officeDocument/2006/relationships/tags" Target="../tags/tag285.xml"/><Relationship Id="rId20" Type="http://schemas.openxmlformats.org/officeDocument/2006/relationships/tags" Target="../tags/tag284.xml"/><Relationship Id="rId2" Type="http://schemas.openxmlformats.org/officeDocument/2006/relationships/slideLayout" Target="../slideLayouts/slideLayout55.xml"/><Relationship Id="rId19" Type="http://schemas.openxmlformats.org/officeDocument/2006/relationships/tags" Target="../tags/tag283.xml"/><Relationship Id="rId18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8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302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0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5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8.xml"/><Relationship Id="rId5" Type="http://schemas.openxmlformats.org/officeDocument/2006/relationships/tags" Target="../tags/tag306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307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1.xml"/><Relationship Id="rId5" Type="http://schemas.openxmlformats.org/officeDocument/2006/relationships/tags" Target="../tags/tag290.xml"/><Relationship Id="rId4" Type="http://schemas.openxmlformats.org/officeDocument/2006/relationships/slide" Target="slide26.xml"/><Relationship Id="rId3" Type="http://schemas.openxmlformats.org/officeDocument/2006/relationships/slide" Target="slide15.xml"/><Relationship Id="rId2" Type="http://schemas.openxmlformats.org/officeDocument/2006/relationships/slide" Target="slide3.xml"/><Relationship Id="rId1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308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9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8.xml"/><Relationship Id="rId3" Type="http://schemas.openxmlformats.org/officeDocument/2006/relationships/tags" Target="../tags/tag310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313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9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9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标题 3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p>
            <a:pPr>
              <a:buClrTx/>
              <a:buSzTx/>
              <a:buFontTx/>
              <a:buNone/>
            </a:pPr>
            <a:r>
              <a:rPr lang="zh-CN" altLang="en-US" kern="1200" dirty="0">
                <a:latin typeface="+mj-lt"/>
                <a:ea typeface="+mj-ea"/>
                <a:cs typeface="+mj-cs"/>
              </a:rPr>
              <a:t>第</a:t>
            </a:r>
            <a:r>
              <a:rPr lang="en-US" altLang="zh-CN" kern="1200" dirty="0">
                <a:latin typeface="+mj-lt"/>
                <a:ea typeface="+mj-ea"/>
                <a:cs typeface="+mj-cs"/>
              </a:rPr>
              <a:t>9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章 函数与模块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8315" y="4422775"/>
            <a:ext cx="5161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2800">
                <a:latin typeface="+mn-ea"/>
                <a:ea typeface="+mn-ea"/>
                <a:sym typeface="+mn-ea"/>
              </a:rPr>
              <a:t>苏州大学计算机学院公共教学部</a:t>
            </a:r>
            <a:endParaRPr lang="zh-CN" altLang="en-US" sz="2800">
              <a:latin typeface="+mn-ea"/>
              <a:ea typeface="+mn-ea"/>
            </a:endParaRPr>
          </a:p>
          <a:p>
            <a:pPr algn="r"/>
            <a:r>
              <a:rPr lang="zh-CN" altLang="en-US" sz="2800">
                <a:latin typeface="+mn-ea"/>
                <a:ea typeface="+mn-ea"/>
                <a:sym typeface="+mn-ea"/>
              </a:rPr>
              <a:t>甄田甜</a:t>
            </a:r>
            <a:endParaRPr lang="zh-CN" altLang="en-US" sz="2800">
              <a:latin typeface="+mn-ea"/>
              <a:ea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9.4.2 </a:t>
            </a:r>
            <a:r>
              <a:t>全局变量</a:t>
            </a:r>
            <a:br/>
            <a:r>
              <a:rPr lang="en-US" altLang="zh-CN"/>
              <a:t>1</a:t>
            </a:r>
            <a:r>
              <a:t>、直接在函数外定义</a:t>
            </a:r>
          </a:p>
        </p:txBody>
      </p:sp>
      <p:sp>
        <p:nvSpPr>
          <p:cNvPr id="4" name="线形标注 1 3"/>
          <p:cNvSpPr/>
          <p:nvPr/>
        </p:nvSpPr>
        <p:spPr>
          <a:xfrm>
            <a:off x="6311900" y="836295"/>
            <a:ext cx="2355850" cy="1008380"/>
          </a:xfrm>
          <a:prstGeom prst="borderCallout1">
            <a:avLst>
              <a:gd name="adj1" fmla="val 31234"/>
              <a:gd name="adj2" fmla="val -344"/>
              <a:gd name="adj3" fmla="val -7304"/>
              <a:gd name="adj4" fmla="val -114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赋值语句写在函数的外部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866900" y="2025650"/>
            <a:ext cx="5368925" cy="45694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800"/>
              <a:t>a = 10 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def fun():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    print("Inside:a=", a)</a:t>
            </a:r>
            <a:endParaRPr lang="zh-CN" altLang="en-US" sz="2800"/>
          </a:p>
          <a:p>
            <a:pPr>
              <a:lnSpc>
                <a:spcPct val="130000"/>
              </a:lnSpc>
            </a:pP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fun()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a = 30           # 修改全局变量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fun()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print("Outside:a=", a)</a:t>
            </a:r>
            <a:endParaRPr lang="zh-CN" altLang="en-US" sz="2800"/>
          </a:p>
        </p:txBody>
      </p:sp>
      <p:sp>
        <p:nvSpPr>
          <p:cNvPr id="6" name="圆角矩形 5"/>
          <p:cNvSpPr/>
          <p:nvPr/>
        </p:nvSpPr>
        <p:spPr>
          <a:xfrm>
            <a:off x="1847215" y="2132330"/>
            <a:ext cx="1296035" cy="5765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7823835" y="2204720"/>
            <a:ext cx="2308225" cy="1299845"/>
          </a:xfrm>
          <a:prstGeom prst="borderCallout1">
            <a:avLst>
              <a:gd name="adj1" fmla="val 19980"/>
              <a:gd name="adj2" fmla="val -192"/>
              <a:gd name="adj3" fmla="val 15974"/>
              <a:gd name="adj4" fmla="val -200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全局变量</a:t>
            </a:r>
            <a:endParaRPr lang="zh-CN" altLang="en-US" sz="2400"/>
          </a:p>
          <a:p>
            <a:pPr algn="ctr"/>
            <a:r>
              <a:rPr lang="zh-CN" altLang="en-US" sz="2400"/>
              <a:t>（首次出现是在函数外部）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8033385" y="4316730"/>
            <a:ext cx="2823845" cy="1383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/>
              <a:t>Inside:a= 10</a:t>
            </a:r>
            <a:endParaRPr lang="zh-CN" altLang="en-US" sz="2800"/>
          </a:p>
          <a:p>
            <a:r>
              <a:rPr lang="zh-CN" altLang="en-US" sz="2800"/>
              <a:t>Inside:a= 30</a:t>
            </a:r>
            <a:endParaRPr lang="zh-CN" altLang="en-US" sz="2800"/>
          </a:p>
          <a:p>
            <a:r>
              <a:rPr lang="zh-CN" altLang="en-US" sz="2800"/>
              <a:t>Outside:a= 30</a:t>
            </a:r>
            <a:endParaRPr lang="zh-CN" altLang="en-US" sz="2800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1631950" y="2456815"/>
            <a:ext cx="635" cy="3924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线形标注 1 8"/>
          <p:cNvSpPr/>
          <p:nvPr/>
        </p:nvSpPr>
        <p:spPr>
          <a:xfrm>
            <a:off x="5427980" y="3016885"/>
            <a:ext cx="2308225" cy="1299845"/>
          </a:xfrm>
          <a:prstGeom prst="borderCallout1">
            <a:avLst>
              <a:gd name="adj1" fmla="val 19980"/>
              <a:gd name="adj2" fmla="val -192"/>
              <a:gd name="adj3" fmla="val 26477"/>
              <a:gd name="adj4" fmla="val -15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没有局部变量的干扰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 bldLvl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bldLvl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1123315"/>
          </a:xfrm>
        </p:spPr>
        <p:txBody>
          <a:bodyPr/>
          <a:p>
            <a:r>
              <a:rPr lang="zh-CN" altLang="en-US"/>
              <a:t>函数中要用到全局变量怎么处理？</a:t>
            </a:r>
            <a:br>
              <a:rPr lang="zh-CN" altLang="en-US"/>
            </a:br>
            <a:r>
              <a:rPr lang="en-US" altLang="zh-CN"/>
              <a:t>2</a:t>
            </a:r>
            <a:r>
              <a:t>、函数内使用全局变量，要</a:t>
            </a:r>
            <a:r>
              <a:rPr lang="en-US" altLang="zh-CN"/>
              <a:t>global</a:t>
            </a:r>
            <a:r>
              <a:t>做声明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26820"/>
            <a:ext cx="10852150" cy="5631180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zh-CN" altLang="en-US" sz="2400"/>
              <a:t>def fun():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x = 10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global y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y = 20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print("Inside:x=",x,"y=",y)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x = 100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y = 200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print("Before:x=", x, "y=", y)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fun()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print("After:x=", x, "y=", y)</a:t>
            </a:r>
            <a:endParaRPr lang="zh-CN" altLang="en-US" sz="2400"/>
          </a:p>
        </p:txBody>
      </p:sp>
      <p:sp>
        <p:nvSpPr>
          <p:cNvPr id="4" name="圆角矩形 3"/>
          <p:cNvSpPr/>
          <p:nvPr/>
        </p:nvSpPr>
        <p:spPr>
          <a:xfrm>
            <a:off x="982980" y="1700530"/>
            <a:ext cx="1296670" cy="5041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3359785" y="1268730"/>
            <a:ext cx="1799590" cy="647700"/>
          </a:xfrm>
          <a:prstGeom prst="borderCallout1">
            <a:avLst>
              <a:gd name="adj1" fmla="val 28333"/>
              <a:gd name="adj2" fmla="val 2152"/>
              <a:gd name="adj3" fmla="val 102843"/>
              <a:gd name="adj4" fmla="val -61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局部变量</a:t>
            </a:r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911225" y="2276475"/>
            <a:ext cx="1511935" cy="8642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359785" y="1512570"/>
            <a:ext cx="5840730" cy="1483995"/>
            <a:chOff x="5291" y="2382"/>
            <a:chExt cx="9198" cy="2337"/>
          </a:xfrm>
        </p:grpSpPr>
        <p:sp>
          <p:nvSpPr>
            <p:cNvPr id="7" name="线形标注 1 6"/>
            <p:cNvSpPr/>
            <p:nvPr/>
          </p:nvSpPr>
          <p:spPr>
            <a:xfrm>
              <a:off x="5291" y="3585"/>
              <a:ext cx="2834" cy="1134"/>
            </a:xfrm>
            <a:prstGeom prst="borderCallout1">
              <a:avLst>
                <a:gd name="adj1" fmla="val 27513"/>
                <a:gd name="adj2" fmla="val -494"/>
                <a:gd name="adj3" fmla="val 53703"/>
                <a:gd name="adj4" fmla="val -505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引用外部的</a:t>
              </a:r>
              <a:r>
                <a:rPr lang="zh-CN" altLang="en-US" sz="2400"/>
                <a:t>全局变量</a:t>
              </a:r>
              <a:endParaRPr lang="zh-CN" altLang="en-US" sz="2400"/>
            </a:p>
          </p:txBody>
        </p:sp>
        <p:sp>
          <p:nvSpPr>
            <p:cNvPr id="8" name="云形标注 7"/>
            <p:cNvSpPr/>
            <p:nvPr/>
          </p:nvSpPr>
          <p:spPr>
            <a:xfrm>
              <a:off x="9589" y="2382"/>
              <a:ext cx="4901" cy="2337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/>
                <a:t>global</a:t>
              </a:r>
              <a:r>
                <a:rPr lang="zh-CN" altLang="en-US" sz="2400"/>
                <a:t>是全局变量的标志</a:t>
              </a:r>
              <a:endParaRPr lang="zh-CN" altLang="en-US" sz="2400"/>
            </a:p>
          </p:txBody>
        </p:sp>
      </p:grpSp>
      <p:sp>
        <p:nvSpPr>
          <p:cNvPr id="10" name="流程图: 可选过程 9"/>
          <p:cNvSpPr/>
          <p:nvPr/>
        </p:nvSpPr>
        <p:spPr>
          <a:xfrm>
            <a:off x="551180" y="4218940"/>
            <a:ext cx="1584325" cy="100838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线形标注 1 10"/>
          <p:cNvSpPr/>
          <p:nvPr/>
        </p:nvSpPr>
        <p:spPr>
          <a:xfrm>
            <a:off x="3359785" y="4363085"/>
            <a:ext cx="1799590" cy="720090"/>
          </a:xfrm>
          <a:prstGeom prst="borderCallout1">
            <a:avLst>
              <a:gd name="adj1" fmla="val 18783"/>
              <a:gd name="adj2" fmla="val -1340"/>
              <a:gd name="adj3" fmla="val 34126"/>
              <a:gd name="adj4" fmla="val -68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全局变量</a:t>
            </a:r>
            <a:endParaRPr lang="zh-CN" altLang="en-US" sz="2400"/>
          </a:p>
        </p:txBody>
      </p:sp>
      <p:sp>
        <p:nvSpPr>
          <p:cNvPr id="12" name="云形标注 11"/>
          <p:cNvSpPr/>
          <p:nvPr/>
        </p:nvSpPr>
        <p:spPr>
          <a:xfrm>
            <a:off x="6527800" y="3644900"/>
            <a:ext cx="2880360" cy="15843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因为赋值语句出现在函数外面</a:t>
            </a:r>
            <a:endParaRPr lang="zh-CN" altLang="en-US" sz="2400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465455" y="4363085"/>
            <a:ext cx="1270" cy="23063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582785" y="5747385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Before:x= 100 y= 200</a:t>
            </a:r>
            <a:endParaRPr lang="zh-CN" altLang="en-US"/>
          </a:p>
          <a:p>
            <a:r>
              <a:rPr lang="zh-CN" altLang="en-US"/>
              <a:t>Inside:x= 10 y= 20</a:t>
            </a:r>
            <a:endParaRPr lang="zh-CN" altLang="en-US"/>
          </a:p>
          <a:p>
            <a:r>
              <a:rPr lang="zh-CN" altLang="en-US"/>
              <a:t>After:x= 100 y= 20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10" grpId="0" bldLvl="0" animBg="1"/>
      <p:bldP spid="10" grpId="1" animBg="1"/>
      <p:bldP spid="11" grpId="0" bldLvl="0" animBg="1"/>
      <p:bldP spid="11" grpId="1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>
              <a:buFont typeface="Wingdings" panose="05000000000000000000" charset="0"/>
              <a:buChar char="n"/>
              <a:defRPr/>
            </a:pPr>
            <a:r>
              <a:rPr>
                <a:sym typeface="+mn-ea"/>
              </a:rPr>
              <a:t>注意：</a:t>
            </a:r>
            <a:endParaRPr lang="zh-CN" altLang="en-US" noProof="1"/>
          </a:p>
          <a:p>
            <a:pPr eaLnBrk="1" hangingPunct="1">
              <a:buFont typeface="Wingdings" panose="05000000000000000000" charset="0"/>
              <a:buChar char="n"/>
              <a:defRPr/>
            </a:pPr>
            <a:r>
              <a:rPr>
                <a:sym typeface="+mn-ea"/>
              </a:rPr>
              <a:t>如果局部变量与全局变量具有相同的名字，</a:t>
            </a:r>
            <a:endParaRPr lang="zh-CN" altLang="en-US" noProof="1"/>
          </a:p>
          <a:p>
            <a:pPr eaLnBrk="1" hangingPunct="1">
              <a:buFont typeface="Wingdings" panose="05000000000000000000" charset="0"/>
              <a:buChar char="n"/>
              <a:defRPr/>
            </a:pPr>
            <a:endParaRPr lang="zh-CN" altLang="en-US" noProof="1"/>
          </a:p>
          <a:p>
            <a:pPr eaLnBrk="1" hangingPunct="1">
              <a:buFont typeface="Wingdings" panose="05000000000000000000" charset="0"/>
              <a:buChar char="n"/>
              <a:defRPr/>
            </a:pPr>
            <a:r>
              <a:rPr>
                <a:sym typeface="+mn-ea"/>
              </a:rPr>
              <a:t>那么该局部变量会在自己的作用域内隐藏同名的全局变量。</a:t>
            </a:r>
            <a:endParaRPr>
              <a:sym typeface="+mn-ea"/>
            </a:endParaRPr>
          </a:p>
          <a:p>
            <a:pPr eaLnBrk="1" hangingPunct="1">
              <a:buFont typeface="Wingdings" panose="05000000000000000000" charset="0"/>
              <a:buChar char="n"/>
              <a:defRPr/>
            </a:pPr>
            <a:endParaRPr>
              <a:sym typeface="+mn-ea"/>
            </a:endParaRPr>
          </a:p>
          <a:p>
            <a:pPr eaLnBrk="1" hangingPunct="1">
              <a:buFont typeface="Wingdings" panose="05000000000000000000" charset="0"/>
              <a:buChar char="n"/>
              <a:defRPr/>
            </a:pPr>
            <a:r>
              <a:rPr>
                <a:sym typeface="+mn-ea"/>
              </a:rPr>
              <a:t>强龙（全局变量）难压地头蛇（局部变量）</a:t>
            </a:r>
            <a:endParaRPr lang="zh-CN" altLang="en-US" noProof="1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2990"/>
          </a:xfrm>
        </p:spPr>
        <p:txBody>
          <a:bodyPr/>
          <a:p>
            <a:r>
              <a:rPr lang="en-US" altLang="zh-CN" smtClean="0">
                <a:sym typeface="+mn-ea"/>
              </a:rPr>
              <a:t>3</a:t>
            </a:r>
            <a:r>
              <a:rPr smtClean="0">
                <a:sym typeface="+mn-ea"/>
              </a:rPr>
              <a:t>、</a:t>
            </a:r>
            <a:r>
              <a:rPr lang="en-US" altLang="zh-CN" smtClean="0">
                <a:sym typeface="+mn-ea"/>
              </a:rPr>
              <a:t>在函数内部直接将一个变量声明为全局变量，</a:t>
            </a:r>
            <a:r>
              <a:rPr smtClean="0">
                <a:sym typeface="+mn-ea"/>
              </a:rPr>
              <a:t>用</a:t>
            </a:r>
            <a:r>
              <a:rPr lang="en-US" altLang="zh-CN" smtClean="0">
                <a:sym typeface="+mn-ea"/>
              </a:rPr>
              <a:t>global</a:t>
            </a:r>
            <a:r>
              <a:rPr smtClean="0">
                <a:sym typeface="+mn-ea"/>
              </a:rPr>
              <a:t>定义。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572135"/>
            <a:ext cx="10852150" cy="6224270"/>
          </a:xfr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</a:t>
            </a:r>
            <a:r>
              <a:rPr lang="en-US" altLang="zh-CN" sz="2400" dirty="0" err="1" smtClean="0">
                <a:latin typeface="Consolas" panose="020B0609020204030204" pitchFamily="49" charset="0"/>
                <a:sym typeface="+mn-ea"/>
              </a:rPr>
              <a:t>def</a:t>
            </a: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 demo():</a:t>
            </a:r>
            <a:endParaRPr lang="en-US" altLang="zh-CN" sz="2400" dirty="0" smtClean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	global x              #</a:t>
            </a:r>
            <a:r>
              <a:rPr sz="2400" smtClean="0">
                <a:latin typeface="Consolas" panose="020B0609020204030204" pitchFamily="49" charset="0"/>
                <a:sym typeface="+mn-ea"/>
              </a:rPr>
              <a:t>声明一个新全局变量</a:t>
            </a:r>
            <a:endParaRPr lang="en-US" altLang="zh-CN" sz="2400" dirty="0" smtClean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	x = 3</a:t>
            </a:r>
            <a:endParaRPr lang="en-US" altLang="zh-CN" sz="2400" dirty="0" smtClean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	y =4</a:t>
            </a:r>
            <a:endParaRPr lang="en-US" altLang="zh-CN" sz="2400" dirty="0" smtClean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	print(</a:t>
            </a:r>
            <a:r>
              <a:rPr lang="en-US" altLang="zh-CN" sz="2400" dirty="0" err="1" smtClean="0">
                <a:latin typeface="Consolas" panose="020B0609020204030204" pitchFamily="49" charset="0"/>
                <a:sym typeface="+mn-ea"/>
              </a:rPr>
              <a:t>x,y</a:t>
            </a: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)</a:t>
            </a:r>
            <a:endParaRPr lang="en-US" altLang="zh-CN" sz="2400" dirty="0" smtClean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  </a:t>
            </a:r>
            <a:endParaRPr lang="en-US" altLang="zh-CN" sz="2400" smtClean="0">
              <a:latin typeface="Consolas" panose="020B0609020204030204" pitchFamily="49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endParaRPr lang="en-US" altLang="zh-CN" sz="24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demo()               </a:t>
            </a:r>
            <a:endParaRPr lang="en-US" altLang="zh-CN" sz="2400" dirty="0" smtClean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00B0F0"/>
                </a:solidFill>
                <a:latin typeface="Consolas" panose="020B0609020204030204" pitchFamily="49" charset="0"/>
                <a:sym typeface="+mn-ea"/>
              </a:rPr>
              <a:t>3  4</a:t>
            </a:r>
            <a:endParaRPr lang="en-US" altLang="zh-CN" sz="2400" dirty="0" smtClean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x                  </a:t>
            </a: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#x</a:t>
            </a:r>
            <a:r>
              <a:rPr sz="2400" smtClean="0">
                <a:latin typeface="Consolas" panose="020B0609020204030204" pitchFamily="49" charset="0"/>
                <a:sym typeface="+mn-ea"/>
              </a:rPr>
              <a:t>是全局变量</a:t>
            </a:r>
            <a:r>
              <a:rPr sz="2400" dirty="0" smtClean="0">
                <a:latin typeface="Consolas" panose="020B0609020204030204" pitchFamily="49" charset="0"/>
              </a:rPr>
              <a:t>，调用结束后不消失</a:t>
            </a:r>
            <a:endParaRPr sz="2400" dirty="0" smtClean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00B0F0"/>
                </a:solidFill>
                <a:latin typeface="Consolas" panose="020B0609020204030204" pitchFamily="49" charset="0"/>
                <a:sym typeface="+mn-ea"/>
              </a:rPr>
              <a:t>3</a:t>
            </a:r>
            <a:endParaRPr lang="en-US" altLang="zh-CN" sz="2400" dirty="0" smtClean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y                  #y</a:t>
            </a:r>
            <a:r>
              <a:rPr sz="2400" smtClean="0">
                <a:latin typeface="Consolas" panose="020B0609020204030204" pitchFamily="49" charset="0"/>
                <a:sym typeface="+mn-ea"/>
              </a:rPr>
              <a:t>是局部</a:t>
            </a:r>
            <a:r>
              <a:rPr sz="2400" smtClean="0">
                <a:latin typeface="Consolas" panose="020B0609020204030204" pitchFamily="49" charset="0"/>
                <a:sym typeface="+mn-ea"/>
              </a:rPr>
              <a:t>变量</a:t>
            </a:r>
            <a:r>
              <a:rPr sz="2400" smtClean="0">
                <a:latin typeface="Consolas" panose="020B0609020204030204" pitchFamily="49" charset="0"/>
                <a:sym typeface="+mn-ea"/>
              </a:rPr>
              <a:t>，调用结束后消失</a:t>
            </a:r>
            <a:endParaRPr lang="zh-CN" altLang="en-US" sz="2400" dirty="0" smtClean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 dirty="0" err="1" smtClean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NameError</a:t>
            </a:r>
            <a:r>
              <a:rPr lang="en-US" altLang="zh-CN" sz="2400" smtClean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: name 'y' is not defined</a:t>
            </a:r>
            <a:endParaRPr lang="en-US" altLang="zh-CN" sz="2400" smtClean="0">
              <a:solidFill>
                <a:srgbClr val="FF0000"/>
              </a:solidFill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878840" y="1003300"/>
            <a:ext cx="1737995" cy="1016635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线形标注 1 10"/>
          <p:cNvSpPr/>
          <p:nvPr/>
        </p:nvSpPr>
        <p:spPr>
          <a:xfrm>
            <a:off x="3641725" y="1802765"/>
            <a:ext cx="1799590" cy="720090"/>
          </a:xfrm>
          <a:prstGeom prst="borderCallout1">
            <a:avLst>
              <a:gd name="adj1" fmla="val 18783"/>
              <a:gd name="adj2" fmla="val -1340"/>
              <a:gd name="adj3" fmla="val -61992"/>
              <a:gd name="adj4" fmla="val -63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全局变量</a:t>
            </a:r>
            <a:endParaRPr lang="zh-CN" altLang="en-US" sz="2400"/>
          </a:p>
        </p:txBody>
      </p:sp>
      <p:sp>
        <p:nvSpPr>
          <p:cNvPr id="4" name="流程图: 可选过程 3"/>
          <p:cNvSpPr/>
          <p:nvPr/>
        </p:nvSpPr>
        <p:spPr>
          <a:xfrm>
            <a:off x="760095" y="2078355"/>
            <a:ext cx="1247775" cy="44450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3504565" y="2886710"/>
            <a:ext cx="1799590" cy="720090"/>
          </a:xfrm>
          <a:prstGeom prst="borderCallout1">
            <a:avLst>
              <a:gd name="adj1" fmla="val 18783"/>
              <a:gd name="adj2" fmla="val -1340"/>
              <a:gd name="adj3" fmla="val -68342"/>
              <a:gd name="adj4" fmla="val -83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局部</a:t>
            </a:r>
            <a:r>
              <a:rPr lang="zh-CN" altLang="en-US" sz="2400"/>
              <a:t>变量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1" grpId="1" animBg="1"/>
      <p:bldP spid="4" grpId="0" bldLvl="0" animBg="1"/>
      <p:bldP spid="4" grpId="1" animBg="1"/>
      <p:bldP spid="5" grpId="0" bldLvl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7319"/>
          <a:stretch>
            <a:fillRect/>
          </a:stretch>
        </p:blipFill>
        <p:spPr>
          <a:xfrm>
            <a:off x="168275" y="1960880"/>
            <a:ext cx="11870055" cy="2270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9.5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递归函数</a:t>
            </a:r>
            <a:endParaRPr lang="en-US" altLang="zh-CN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什么是递归？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75685" y="1484630"/>
            <a:ext cx="2303780" cy="1052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递</a:t>
            </a:r>
            <a:r>
              <a:rPr lang="zh-CN" altLang="en-US" sz="2400"/>
              <a:t>：</a:t>
            </a:r>
            <a:endParaRPr lang="zh-CN" altLang="en-US" sz="2400"/>
          </a:p>
          <a:p>
            <a:pPr algn="ctr"/>
            <a:r>
              <a:rPr lang="zh-CN" altLang="en-US" sz="2400"/>
              <a:t>（传递下去）</a:t>
            </a:r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3575685" y="3620135"/>
            <a:ext cx="2303780" cy="1052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归</a:t>
            </a:r>
            <a:r>
              <a:rPr lang="zh-CN" altLang="en-US" sz="2400"/>
              <a:t>：</a:t>
            </a:r>
            <a:endParaRPr lang="zh-CN" altLang="en-US" sz="2400"/>
          </a:p>
          <a:p>
            <a:pPr algn="ctr"/>
            <a:r>
              <a:rPr lang="zh-CN" altLang="en-US" sz="2400"/>
              <a:t>（回来）</a:t>
            </a:r>
            <a:endParaRPr lang="zh-CN" altLang="en-US" sz="2400"/>
          </a:p>
        </p:txBody>
      </p:sp>
      <p:sp>
        <p:nvSpPr>
          <p:cNvPr id="7" name="左弧形箭头 6"/>
          <p:cNvSpPr/>
          <p:nvPr/>
        </p:nvSpPr>
        <p:spPr>
          <a:xfrm flipV="1">
            <a:off x="2279650" y="1844675"/>
            <a:ext cx="1296035" cy="25203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4583430" y="2564765"/>
            <a:ext cx="288290" cy="10077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云形标注 8"/>
          <p:cNvSpPr/>
          <p:nvPr/>
        </p:nvSpPr>
        <p:spPr>
          <a:xfrm>
            <a:off x="7319645" y="1412240"/>
            <a:ext cx="3960495" cy="316865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递归的本质：定义一个函数时，直接或间接调用了这个函数本身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10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4605" y="248285"/>
            <a:ext cx="12177395" cy="472186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dirty="0" err="1" smtClean="0">
                <a:latin typeface="宋体" panose="02010600030101010101" pitchFamily="2" charset="-122"/>
              </a:rPr>
              <a:t>函数的</a:t>
            </a:r>
            <a:r>
              <a:rPr lang="en-US" altLang="en-US" sz="2800" b="1" dirty="0" err="1" smtClean="0">
                <a:solidFill>
                  <a:srgbClr val="7030A0"/>
                </a:solidFill>
                <a:latin typeface="宋体" panose="02010600030101010101" pitchFamily="2" charset="-122"/>
              </a:rPr>
              <a:t>递归调用</a:t>
            </a:r>
            <a:r>
              <a:rPr lang="en-US" altLang="en-US" sz="2800" dirty="0" err="1" smtClean="0">
                <a:latin typeface="宋体" panose="02010600030101010101" pitchFamily="2" charset="-122"/>
              </a:rPr>
              <a:t>是函数调用的一种特殊情况.</a:t>
            </a:r>
            <a:endParaRPr lang="en-US" altLang="en-US" sz="2800" dirty="0" err="1" smtClean="0"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dirty="0" err="1" smtClean="0">
                <a:latin typeface="宋体" panose="02010600030101010101" pitchFamily="2" charset="-122"/>
              </a:rPr>
              <a:t>函数调用自己，自己再调用自己，自己再调用自己</a:t>
            </a:r>
            <a:r>
              <a:rPr lang="en-US" altLang="en-US" sz="2800" dirty="0" smtClean="0">
                <a:latin typeface="宋体" panose="02010600030101010101" pitchFamily="2" charset="-122"/>
              </a:rPr>
              <a:t>，...，</a:t>
            </a:r>
            <a:r>
              <a:rPr lang="en-US" altLang="en-US" sz="2800" dirty="0" err="1" smtClean="0">
                <a:latin typeface="宋体" panose="02010600030101010101" pitchFamily="2" charset="-122"/>
              </a:rPr>
              <a:t>当某个条件得到满足的时候就不再调用了，然后再一层一层地返回直到该函数的第一次调用</a:t>
            </a:r>
            <a:r>
              <a:rPr lang="zh-CN" altLang="en-US" sz="2800" dirty="0" smtClean="0">
                <a:latin typeface="宋体" panose="02010600030101010101" pitchFamily="2" charset="-122"/>
              </a:rPr>
              <a:t>。</a:t>
            </a:r>
            <a:endParaRPr lang="zh-CN" altLang="en-US" sz="2800" dirty="0" smtClean="0">
              <a:latin typeface="宋体" panose="02010600030101010101" pitchFamily="2" charset="-122"/>
            </a:endParaRPr>
          </a:p>
        </p:txBody>
      </p:sp>
      <p:grpSp>
        <p:nvGrpSpPr>
          <p:cNvPr id="145411" name="画布 110"/>
          <p:cNvGrpSpPr/>
          <p:nvPr/>
        </p:nvGrpSpPr>
        <p:grpSpPr bwMode="auto">
          <a:xfrm>
            <a:off x="2005965" y="3119755"/>
            <a:ext cx="8208645" cy="3672840"/>
            <a:chOff x="0" y="0"/>
            <a:chExt cx="6253" cy="4219"/>
          </a:xfrm>
        </p:grpSpPr>
        <p:sp>
          <p:nvSpPr>
            <p:cNvPr id="145413" name="Rectangle 1073743955"/>
            <p:cNvSpPr>
              <a:spLocks noChangeArrowheads="1"/>
            </p:cNvSpPr>
            <p:nvPr/>
          </p:nvSpPr>
          <p:spPr bwMode="auto">
            <a:xfrm>
              <a:off x="0" y="0"/>
              <a:ext cx="6241" cy="4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45414" name="直接箭头连接符 99"/>
            <p:cNvCxnSpPr>
              <a:cxnSpLocks noChangeShapeType="1"/>
            </p:cNvCxnSpPr>
            <p:nvPr/>
          </p:nvCxnSpPr>
          <p:spPr bwMode="auto">
            <a:xfrm>
              <a:off x="381" y="472"/>
              <a:ext cx="0" cy="1095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15" name="直接箭头连接符 100"/>
            <p:cNvCxnSpPr>
              <a:cxnSpLocks noChangeShapeType="1"/>
            </p:cNvCxnSpPr>
            <p:nvPr/>
          </p:nvCxnSpPr>
          <p:spPr bwMode="auto">
            <a:xfrm flipV="1">
              <a:off x="516" y="622"/>
              <a:ext cx="485" cy="84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16" name="直接箭头连接符 101"/>
            <p:cNvCxnSpPr>
              <a:cxnSpLocks noChangeShapeType="1"/>
            </p:cNvCxnSpPr>
            <p:nvPr/>
          </p:nvCxnSpPr>
          <p:spPr bwMode="auto">
            <a:xfrm>
              <a:off x="1086" y="517"/>
              <a:ext cx="0" cy="153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17" name="直接箭头连接符 102"/>
            <p:cNvCxnSpPr>
              <a:cxnSpLocks noChangeShapeType="1"/>
            </p:cNvCxnSpPr>
            <p:nvPr/>
          </p:nvCxnSpPr>
          <p:spPr bwMode="auto">
            <a:xfrm flipV="1">
              <a:off x="1191" y="682"/>
              <a:ext cx="693" cy="120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18" name="直接箭头连接符 103"/>
            <p:cNvCxnSpPr>
              <a:cxnSpLocks noChangeShapeType="1"/>
            </p:cNvCxnSpPr>
            <p:nvPr/>
          </p:nvCxnSpPr>
          <p:spPr bwMode="auto">
            <a:xfrm>
              <a:off x="1918" y="553"/>
              <a:ext cx="0" cy="153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19" name="直接箭头连接符 104"/>
            <p:cNvCxnSpPr>
              <a:cxnSpLocks noChangeShapeType="1"/>
            </p:cNvCxnSpPr>
            <p:nvPr/>
          </p:nvCxnSpPr>
          <p:spPr bwMode="auto">
            <a:xfrm flipV="1">
              <a:off x="2023" y="718"/>
              <a:ext cx="693" cy="120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20" name="直接箭头连接符 105"/>
            <p:cNvCxnSpPr>
              <a:cxnSpLocks noChangeShapeType="1"/>
            </p:cNvCxnSpPr>
            <p:nvPr/>
          </p:nvCxnSpPr>
          <p:spPr bwMode="auto">
            <a:xfrm>
              <a:off x="2758" y="478"/>
              <a:ext cx="0" cy="153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21" name="直接箭头连接符 106"/>
            <p:cNvCxnSpPr>
              <a:cxnSpLocks noChangeShapeType="1"/>
            </p:cNvCxnSpPr>
            <p:nvPr/>
          </p:nvCxnSpPr>
          <p:spPr bwMode="auto">
            <a:xfrm flipV="1">
              <a:off x="2863" y="643"/>
              <a:ext cx="693" cy="120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22" name="直接箭头连接符 107"/>
            <p:cNvCxnSpPr>
              <a:cxnSpLocks noChangeShapeType="1"/>
            </p:cNvCxnSpPr>
            <p:nvPr/>
          </p:nvCxnSpPr>
          <p:spPr bwMode="auto">
            <a:xfrm>
              <a:off x="5053" y="478"/>
              <a:ext cx="0" cy="153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23" name="直接箭头连接符 108"/>
            <p:cNvCxnSpPr>
              <a:cxnSpLocks noChangeShapeType="1"/>
            </p:cNvCxnSpPr>
            <p:nvPr/>
          </p:nvCxnSpPr>
          <p:spPr bwMode="auto">
            <a:xfrm flipV="1">
              <a:off x="5158" y="643"/>
              <a:ext cx="693" cy="120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24" name="直接箭头连接符 109"/>
            <p:cNvCxnSpPr>
              <a:cxnSpLocks noChangeShapeType="1"/>
            </p:cNvCxnSpPr>
            <p:nvPr/>
          </p:nvCxnSpPr>
          <p:spPr bwMode="auto">
            <a:xfrm>
              <a:off x="5953" y="463"/>
              <a:ext cx="0" cy="3609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25" name="直接箭头连接符 110"/>
            <p:cNvCxnSpPr>
              <a:cxnSpLocks noChangeShapeType="1"/>
            </p:cNvCxnSpPr>
            <p:nvPr/>
          </p:nvCxnSpPr>
          <p:spPr bwMode="auto">
            <a:xfrm flipH="1" flipV="1">
              <a:off x="5076" y="2092"/>
              <a:ext cx="750" cy="186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26" name="直接箭头连接符 111"/>
            <p:cNvCxnSpPr>
              <a:cxnSpLocks noChangeShapeType="1"/>
            </p:cNvCxnSpPr>
            <p:nvPr/>
          </p:nvCxnSpPr>
          <p:spPr bwMode="auto">
            <a:xfrm>
              <a:off x="5061" y="2122"/>
              <a:ext cx="0" cy="1905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27" name="直接箭头连接符 112"/>
            <p:cNvCxnSpPr>
              <a:cxnSpLocks noChangeShapeType="1"/>
            </p:cNvCxnSpPr>
            <p:nvPr/>
          </p:nvCxnSpPr>
          <p:spPr bwMode="auto">
            <a:xfrm flipV="1">
              <a:off x="4258" y="703"/>
              <a:ext cx="693" cy="120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28" name="直接箭头连接符 113"/>
            <p:cNvCxnSpPr>
              <a:cxnSpLocks noChangeShapeType="1"/>
            </p:cNvCxnSpPr>
            <p:nvPr/>
          </p:nvCxnSpPr>
          <p:spPr bwMode="auto">
            <a:xfrm flipH="1" flipV="1">
              <a:off x="4213" y="2113"/>
              <a:ext cx="750" cy="186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29" name="直接箭头连接符 114"/>
            <p:cNvCxnSpPr>
              <a:cxnSpLocks noChangeShapeType="1"/>
            </p:cNvCxnSpPr>
            <p:nvPr/>
          </p:nvCxnSpPr>
          <p:spPr bwMode="auto">
            <a:xfrm>
              <a:off x="4198" y="2143"/>
              <a:ext cx="0" cy="1905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30" name="直接箭头连接符 132"/>
            <p:cNvCxnSpPr>
              <a:cxnSpLocks noChangeShapeType="1"/>
            </p:cNvCxnSpPr>
            <p:nvPr/>
          </p:nvCxnSpPr>
          <p:spPr bwMode="auto">
            <a:xfrm flipH="1" flipV="1">
              <a:off x="2788" y="2173"/>
              <a:ext cx="750" cy="186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31" name="直接箭头连接符 133"/>
            <p:cNvCxnSpPr>
              <a:cxnSpLocks noChangeShapeType="1"/>
            </p:cNvCxnSpPr>
            <p:nvPr/>
          </p:nvCxnSpPr>
          <p:spPr bwMode="auto">
            <a:xfrm>
              <a:off x="2773" y="2203"/>
              <a:ext cx="0" cy="1905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32" name="直接箭头连接符 134"/>
            <p:cNvCxnSpPr>
              <a:cxnSpLocks noChangeShapeType="1"/>
            </p:cNvCxnSpPr>
            <p:nvPr/>
          </p:nvCxnSpPr>
          <p:spPr bwMode="auto">
            <a:xfrm flipH="1" flipV="1">
              <a:off x="1933" y="2173"/>
              <a:ext cx="750" cy="186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33" name="直接箭头连接符 135"/>
            <p:cNvCxnSpPr>
              <a:cxnSpLocks noChangeShapeType="1"/>
            </p:cNvCxnSpPr>
            <p:nvPr/>
          </p:nvCxnSpPr>
          <p:spPr bwMode="auto">
            <a:xfrm>
              <a:off x="1918" y="2203"/>
              <a:ext cx="0" cy="1905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34" name="直接箭头连接符 136"/>
            <p:cNvCxnSpPr>
              <a:cxnSpLocks noChangeShapeType="1"/>
            </p:cNvCxnSpPr>
            <p:nvPr/>
          </p:nvCxnSpPr>
          <p:spPr bwMode="auto">
            <a:xfrm flipH="1" flipV="1">
              <a:off x="1093" y="2218"/>
              <a:ext cx="750" cy="186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35" name="直接箭头连接符 137"/>
            <p:cNvCxnSpPr>
              <a:cxnSpLocks noChangeShapeType="1"/>
            </p:cNvCxnSpPr>
            <p:nvPr/>
          </p:nvCxnSpPr>
          <p:spPr bwMode="auto">
            <a:xfrm>
              <a:off x="1078" y="2248"/>
              <a:ext cx="0" cy="1905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36" name="直接箭头连接符 140"/>
            <p:cNvCxnSpPr>
              <a:cxnSpLocks noChangeShapeType="1"/>
            </p:cNvCxnSpPr>
            <p:nvPr/>
          </p:nvCxnSpPr>
          <p:spPr bwMode="auto">
            <a:xfrm flipH="1" flipV="1">
              <a:off x="411" y="1605"/>
              <a:ext cx="570" cy="2355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37" name="直接箭头连接符 141"/>
            <p:cNvCxnSpPr>
              <a:cxnSpLocks noChangeShapeType="1"/>
            </p:cNvCxnSpPr>
            <p:nvPr/>
          </p:nvCxnSpPr>
          <p:spPr bwMode="auto">
            <a:xfrm>
              <a:off x="366" y="1680"/>
              <a:ext cx="0" cy="2385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5438" name="文本框 142"/>
            <p:cNvSpPr>
              <a:spLocks noChangeArrowheads="1"/>
            </p:cNvSpPr>
            <p:nvPr/>
          </p:nvSpPr>
          <p:spPr bwMode="auto">
            <a:xfrm>
              <a:off x="3561" y="1860"/>
              <a:ext cx="614" cy="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......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39" name="文本框 143"/>
            <p:cNvSpPr>
              <a:spLocks noChangeArrowheads="1"/>
            </p:cNvSpPr>
            <p:nvPr/>
          </p:nvSpPr>
          <p:spPr bwMode="auto">
            <a:xfrm>
              <a:off x="137" y="60"/>
              <a:ext cx="570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函数A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40" name="文本框 144"/>
            <p:cNvSpPr>
              <a:spLocks noChangeArrowheads="1"/>
            </p:cNvSpPr>
            <p:nvPr/>
          </p:nvSpPr>
          <p:spPr bwMode="auto">
            <a:xfrm>
              <a:off x="823" y="73"/>
              <a:ext cx="570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函数A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41" name="文本框 145"/>
            <p:cNvSpPr>
              <a:spLocks noChangeArrowheads="1"/>
            </p:cNvSpPr>
            <p:nvPr/>
          </p:nvSpPr>
          <p:spPr bwMode="auto">
            <a:xfrm>
              <a:off x="1603" y="58"/>
              <a:ext cx="570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函数A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42" name="文本框 146"/>
            <p:cNvSpPr>
              <a:spLocks noChangeArrowheads="1"/>
            </p:cNvSpPr>
            <p:nvPr/>
          </p:nvSpPr>
          <p:spPr bwMode="auto">
            <a:xfrm>
              <a:off x="2428" y="43"/>
              <a:ext cx="570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函数A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43" name="文本框 147"/>
            <p:cNvSpPr>
              <a:spLocks noChangeArrowheads="1"/>
            </p:cNvSpPr>
            <p:nvPr/>
          </p:nvSpPr>
          <p:spPr bwMode="auto">
            <a:xfrm>
              <a:off x="4738" y="28"/>
              <a:ext cx="570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函数A</a:t>
              </a:r>
              <a:endParaRPr lang="en-US" altLang="en-US"/>
            </a:p>
          </p:txBody>
        </p:sp>
        <p:sp>
          <p:nvSpPr>
            <p:cNvPr id="145444" name="文本框 148"/>
            <p:cNvSpPr>
              <a:spLocks noChangeArrowheads="1"/>
            </p:cNvSpPr>
            <p:nvPr/>
          </p:nvSpPr>
          <p:spPr bwMode="auto">
            <a:xfrm>
              <a:off x="5683" y="58"/>
              <a:ext cx="570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函数A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45" name="文本框 149"/>
            <p:cNvSpPr>
              <a:spLocks noChangeArrowheads="1"/>
            </p:cNvSpPr>
            <p:nvPr/>
          </p:nvSpPr>
          <p:spPr bwMode="auto">
            <a:xfrm>
              <a:off x="463" y="943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调  用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46" name="文本框 150"/>
            <p:cNvSpPr>
              <a:spLocks noChangeArrowheads="1"/>
            </p:cNvSpPr>
            <p:nvPr/>
          </p:nvSpPr>
          <p:spPr bwMode="auto">
            <a:xfrm>
              <a:off x="433" y="2458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返  回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47" name="文本框 5"/>
            <p:cNvSpPr>
              <a:spLocks noChangeArrowheads="1"/>
            </p:cNvSpPr>
            <p:nvPr/>
          </p:nvSpPr>
          <p:spPr bwMode="auto">
            <a:xfrm>
              <a:off x="1183" y="1258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调  用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48" name="文本框 115"/>
            <p:cNvSpPr>
              <a:spLocks noChangeArrowheads="1"/>
            </p:cNvSpPr>
            <p:nvPr/>
          </p:nvSpPr>
          <p:spPr bwMode="auto">
            <a:xfrm>
              <a:off x="1153" y="2773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返  回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49" name="文本框 117"/>
            <p:cNvSpPr>
              <a:spLocks noChangeArrowheads="1"/>
            </p:cNvSpPr>
            <p:nvPr/>
          </p:nvSpPr>
          <p:spPr bwMode="auto">
            <a:xfrm>
              <a:off x="2053" y="1264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调  用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50" name="文本框 118"/>
            <p:cNvSpPr>
              <a:spLocks noChangeArrowheads="1"/>
            </p:cNvSpPr>
            <p:nvPr/>
          </p:nvSpPr>
          <p:spPr bwMode="auto">
            <a:xfrm>
              <a:off x="2023" y="2779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返  回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51" name="文本框 122"/>
            <p:cNvSpPr>
              <a:spLocks noChangeArrowheads="1"/>
            </p:cNvSpPr>
            <p:nvPr/>
          </p:nvSpPr>
          <p:spPr bwMode="auto">
            <a:xfrm>
              <a:off x="2908" y="1303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调  用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52" name="文本框 123"/>
            <p:cNvSpPr>
              <a:spLocks noChangeArrowheads="1"/>
            </p:cNvSpPr>
            <p:nvPr/>
          </p:nvSpPr>
          <p:spPr bwMode="auto">
            <a:xfrm>
              <a:off x="2878" y="2818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返  回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53" name="文本框 124"/>
            <p:cNvSpPr>
              <a:spLocks noChangeArrowheads="1"/>
            </p:cNvSpPr>
            <p:nvPr/>
          </p:nvSpPr>
          <p:spPr bwMode="auto">
            <a:xfrm>
              <a:off x="4363" y="1333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调  用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54" name="文本框 125"/>
            <p:cNvSpPr>
              <a:spLocks noChangeArrowheads="1"/>
            </p:cNvSpPr>
            <p:nvPr/>
          </p:nvSpPr>
          <p:spPr bwMode="auto">
            <a:xfrm>
              <a:off x="4333" y="2848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返  回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55" name="文本框 126"/>
            <p:cNvSpPr>
              <a:spLocks noChangeArrowheads="1"/>
            </p:cNvSpPr>
            <p:nvPr/>
          </p:nvSpPr>
          <p:spPr bwMode="auto">
            <a:xfrm>
              <a:off x="5248" y="1363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调  用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sp>
          <p:nvSpPr>
            <p:cNvPr id="145456" name="文本框 127"/>
            <p:cNvSpPr>
              <a:spLocks noChangeArrowheads="1"/>
            </p:cNvSpPr>
            <p:nvPr/>
          </p:nvSpPr>
          <p:spPr bwMode="auto">
            <a:xfrm>
              <a:off x="5218" y="2878"/>
              <a:ext cx="570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返  回</a:t>
              </a:r>
              <a:endParaRPr lang="en-US" altLang="en-US"/>
            </a:p>
            <a:p>
              <a:pPr eaLnBrk="1" hangingPunct="1"/>
              <a:endParaRPr lang="en-US" altLang="en-US"/>
            </a:p>
          </p:txBody>
        </p:sp>
        <p:cxnSp>
          <p:nvCxnSpPr>
            <p:cNvPr id="145457" name="直接箭头连接符 128"/>
            <p:cNvCxnSpPr>
              <a:cxnSpLocks noChangeShapeType="1"/>
            </p:cNvCxnSpPr>
            <p:nvPr/>
          </p:nvCxnSpPr>
          <p:spPr bwMode="auto">
            <a:xfrm>
              <a:off x="4183" y="508"/>
              <a:ext cx="0" cy="1530"/>
            </a:xfrm>
            <a:prstGeom prst="straightConnector1">
              <a:avLst/>
            </a:prstGeom>
            <a:noFill/>
            <a:ln w="6350">
              <a:solidFill>
                <a:srgbClr val="5B9BD5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3" name="内容占位符 2"/>
          <p:cNvSpPr>
            <a:spLocks noGrp="1"/>
          </p:cNvSpPr>
          <p:nvPr>
            <p:ph idx="1"/>
          </p:nvPr>
        </p:nvSpPr>
        <p:spPr>
          <a:xfrm>
            <a:off x="452755" y="387985"/>
            <a:ext cx="11219180" cy="5738495"/>
          </a:xfrm>
        </p:spPr>
        <p:txBody>
          <a:bodyPr/>
          <a:p>
            <a:pPr marL="0" indent="0">
              <a:buNone/>
            </a:pPr>
            <a:r>
              <a:rPr lang="pt-BR" altLang="zh-CN" sz="3200" dirty="0" smtClean="0"/>
              <a:t>&gt;&gt;&gt; def digui(num):</a:t>
            </a:r>
            <a:endParaRPr lang="pt-BR" altLang="zh-CN" sz="3200" dirty="0" smtClean="0"/>
          </a:p>
          <a:p>
            <a:pPr marL="0" indent="0">
              <a:buNone/>
            </a:pPr>
            <a:r>
              <a:rPr lang="pt-BR" altLang="zh-CN" sz="3200" dirty="0" smtClean="0"/>
              <a:t>	print(num)</a:t>
            </a:r>
            <a:endParaRPr lang="pt-BR" altLang="zh-CN" sz="3200" dirty="0" smtClean="0"/>
          </a:p>
          <a:p>
            <a:pPr marL="0" indent="0">
              <a:buNone/>
            </a:pPr>
            <a:r>
              <a:rPr lang="pt-BR" altLang="zh-CN" sz="3200" dirty="0" smtClean="0"/>
              <a:t>	if num&gt;0:</a:t>
            </a:r>
            <a:endParaRPr lang="pt-BR" altLang="zh-CN" sz="3200" dirty="0" smtClean="0"/>
          </a:p>
          <a:p>
            <a:pPr marL="0" indent="0">
              <a:buNone/>
            </a:pPr>
            <a:r>
              <a:rPr lang="pt-BR" altLang="zh-CN" sz="3200" dirty="0" smtClean="0"/>
              <a:t>		digui(num-1)</a:t>
            </a:r>
            <a:endParaRPr lang="pt-BR" altLang="zh-CN" sz="3200" dirty="0" smtClean="0"/>
          </a:p>
          <a:p>
            <a:pPr marL="0" indent="0">
              <a:buNone/>
            </a:pPr>
            <a:r>
              <a:rPr lang="pt-BR" altLang="zh-CN" sz="3200" dirty="0" smtClean="0"/>
              <a:t>	else:</a:t>
            </a:r>
            <a:endParaRPr lang="pt-BR" altLang="zh-CN" sz="3200" dirty="0" smtClean="0"/>
          </a:p>
          <a:p>
            <a:pPr marL="0" indent="0">
              <a:buNone/>
            </a:pPr>
            <a:r>
              <a:rPr lang="pt-BR" altLang="zh-CN" sz="3200" dirty="0" smtClean="0"/>
              <a:t>		print('------')</a:t>
            </a:r>
            <a:endParaRPr lang="pt-BR" altLang="zh-CN" sz="3200" dirty="0" smtClean="0"/>
          </a:p>
          <a:p>
            <a:pPr marL="0" indent="0">
              <a:buNone/>
            </a:pPr>
            <a:r>
              <a:rPr lang="pt-BR" altLang="zh-CN" sz="3200" dirty="0" smtClean="0"/>
              <a:t>	print(num)</a:t>
            </a:r>
            <a:endParaRPr lang="pt-BR" altLang="zh-CN" sz="3200" dirty="0" smtClean="0">
              <a:solidFill>
                <a:srgbClr val="00B0F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6710" y="2389192"/>
            <a:ext cx="2367985" cy="1646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3175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032" y="2389380"/>
            <a:ext cx="2302845" cy="2916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3175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02" y="2777622"/>
            <a:ext cx="1009524" cy="10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210" y="3954499"/>
            <a:ext cx="1076190" cy="105714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21935" y="754380"/>
            <a:ext cx="549719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40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不能按</a:t>
            </a:r>
            <a:r>
              <a:rPr lang="zh-CN" altLang="en-US" sz="48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循环</a:t>
            </a:r>
            <a:r>
              <a:rPr lang="zh-CN" altLang="en-US" sz="40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来理解递归</a:t>
            </a:r>
            <a:endParaRPr lang="zh-CN" altLang="en-US" sz="400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020" y="-36830"/>
            <a:ext cx="8570595" cy="6894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Autofit/>
          </a:bodyPr>
          <a:p>
            <a:pPr algn="ctr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sz="half" idx="2" hasCustomPrompt="1"/>
          </p:nvPr>
        </p:nvSpPr>
        <p:spPr/>
        <p:txBody>
          <a:bodyPr vert="horz" wrap="square" lIns="91440" tIns="45720" rIns="91440" bIns="45720" anchor="t"/>
          <a:p>
            <a:r>
              <a:rPr lang="en-US" altLang="zh-CN" sz="3200" dirty="0"/>
              <a:t>9.1 </a:t>
            </a:r>
            <a:r>
              <a:rPr lang="zh-CN" altLang="en-US" sz="3200" dirty="0">
                <a:hlinkClick r:id="rId1" action="ppaction://hlinksldjump"/>
              </a:rPr>
              <a:t>函数的定义与调用</a:t>
            </a:r>
            <a:endParaRPr lang="zh-CN" altLang="en-US" sz="3200" dirty="0"/>
          </a:p>
          <a:p>
            <a:pPr algn="l">
              <a:buClrTx/>
              <a:buSzTx/>
              <a:buFontTx/>
            </a:pPr>
            <a:r>
              <a:rPr lang="en-US" altLang="zh-CN" sz="3200" dirty="0"/>
              <a:t>9.2 </a:t>
            </a:r>
            <a:r>
              <a:rPr lang="en-US" altLang="zh-CN" sz="3200" dirty="0">
                <a:hlinkClick r:id="rId1" action="ppaction://hlinksldjump"/>
              </a:rPr>
              <a:t>函数的参数传递</a:t>
            </a:r>
            <a:endParaRPr lang="en-US" altLang="zh-CN" sz="3200" dirty="0"/>
          </a:p>
          <a:p>
            <a:pPr algn="l">
              <a:buClrTx/>
              <a:buSzTx/>
              <a:buFontTx/>
            </a:pPr>
            <a:r>
              <a:rPr lang="en-US" altLang="zh-CN" sz="3200" dirty="0"/>
              <a:t>9.3 </a:t>
            </a:r>
            <a:r>
              <a:rPr lang="en-US" altLang="zh-CN" sz="3200" dirty="0">
                <a:hlinkClick r:id="rId1" action="ppaction://hlinksldjump"/>
              </a:rPr>
              <a:t>函数的返回值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200">
                <a:sym typeface="+mn-ea"/>
              </a:rPr>
              <a:t>9.4 </a:t>
            </a:r>
            <a:r>
              <a:rPr lang="en-US" altLang="zh-CN" sz="3200">
                <a:sym typeface="+mn-ea"/>
                <a:hlinkClick r:id="rId2" action="ppaction://hlinksldjump"/>
              </a:rPr>
              <a:t>变量的作用域</a:t>
            </a:r>
            <a:endParaRPr lang="en-US" altLang="zh-CN" sz="3200" dirty="0"/>
          </a:p>
          <a:p>
            <a:pPr algn="l">
              <a:buClrTx/>
              <a:buSzTx/>
              <a:buFontTx/>
            </a:pPr>
            <a:r>
              <a:rPr lang="en-US" altLang="zh-CN" sz="3200" dirty="0">
                <a:sym typeface="+mn-ea"/>
              </a:rPr>
              <a:t>9.5 </a:t>
            </a:r>
            <a:r>
              <a:rPr lang="en-US" altLang="zh-CN" sz="3200" dirty="0">
                <a:sym typeface="+mn-ea"/>
                <a:hlinkClick r:id="rId3" action="ppaction://hlinksldjump"/>
              </a:rPr>
              <a:t>递归函数</a:t>
            </a:r>
            <a:endParaRPr lang="en-US" altLang="zh-CN" sz="3200" dirty="0"/>
          </a:p>
          <a:p>
            <a:pPr algn="l">
              <a:buClrTx/>
              <a:buSzTx/>
              <a:buFontTx/>
            </a:pPr>
            <a:r>
              <a:rPr lang="en-US" altLang="zh-CN" sz="3200" dirty="0">
                <a:sym typeface="+mn-ea"/>
              </a:rPr>
              <a:t>9.8 </a:t>
            </a:r>
            <a:r>
              <a:rPr lang="en-US" altLang="zh-CN" sz="3200" dirty="0">
                <a:sym typeface="+mn-ea"/>
                <a:hlinkClick r:id="rId4" action="ppaction://hlinksldjump"/>
              </a:rPr>
              <a:t>模块</a:t>
            </a:r>
            <a:endParaRPr lang="en-US" altLang="zh-CN" sz="3200" dirty="0"/>
          </a:p>
          <a:p>
            <a:endParaRPr lang="zh-CN" altLang="en-US" sz="3200" dirty="0"/>
          </a:p>
          <a:p>
            <a:pPr algn="l">
              <a:buClrTx/>
              <a:buSzTx/>
              <a:buFontTx/>
            </a:pPr>
            <a:r>
              <a:rPr lang="en-US" altLang="zh-CN" sz="3200">
                <a:sym typeface="+mn-ea"/>
              </a:rPr>
              <a:t>9.6 </a:t>
            </a:r>
            <a:r>
              <a:rPr lang="en-US" altLang="zh-CN" sz="3200">
                <a:sym typeface="+mn-ea"/>
                <a:hlinkClick r:id="rId1" action="ppaction://hlinksldjump"/>
              </a:rPr>
              <a:t>内嵌函数</a:t>
            </a:r>
            <a:r>
              <a:rPr lang="en-US" altLang="zh-CN" sz="3200">
                <a:sym typeface="+mn-ea"/>
              </a:rPr>
              <a:t>*</a:t>
            </a:r>
            <a:endParaRPr lang="en-US" altLang="zh-CN" sz="3200" dirty="0"/>
          </a:p>
          <a:p>
            <a:pPr algn="l">
              <a:buClrTx/>
              <a:buSzTx/>
              <a:buFontTx/>
            </a:pPr>
            <a:r>
              <a:rPr lang="en-US" altLang="zh-CN" sz="3200">
                <a:sym typeface="+mn-ea"/>
              </a:rPr>
              <a:t>9.7 </a:t>
            </a:r>
            <a:r>
              <a:rPr lang="en-US" altLang="zh-CN" sz="3200">
                <a:sym typeface="+mn-ea"/>
                <a:hlinkClick r:id="rId1" action="ppaction://hlinksldjump"/>
              </a:rPr>
              <a:t>装饰器</a:t>
            </a:r>
            <a:r>
              <a:rPr lang="en-US" altLang="zh-CN" sz="3200">
                <a:sym typeface="+mn-ea"/>
              </a:rPr>
              <a:t>*</a:t>
            </a:r>
            <a:endParaRPr lang="en-US" altLang="zh-CN" sz="3200" dirty="0"/>
          </a:p>
          <a:p>
            <a:endParaRPr lang="en-US" altLang="zh-CN" sz="3200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0" y="462280"/>
            <a:ext cx="11790045" cy="5991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3600" smtClean="0">
                <a:sym typeface="+mn-ea"/>
              </a:rPr>
              <a:t>编写递归程序的要点：</a:t>
            </a:r>
            <a:endParaRPr lang="en-US" altLang="zh-CN" sz="3600" dirty="0" smtClean="0"/>
          </a:p>
          <a:p>
            <a:pPr lvl="1"/>
            <a:r>
              <a:rPr sz="3600" smtClean="0">
                <a:sym typeface="+mn-ea"/>
              </a:rPr>
              <a:t>找到正确的递归算法</a:t>
            </a:r>
            <a:endParaRPr lang="en-US" altLang="zh-CN" sz="3600" dirty="0" smtClean="0"/>
          </a:p>
          <a:p>
            <a:pPr lvl="1"/>
            <a:r>
              <a:rPr sz="3600" smtClean="0">
                <a:sym typeface="+mn-ea"/>
              </a:rPr>
              <a:t>确定算法的递归结束条件</a:t>
            </a:r>
            <a:endParaRPr lang="zh-CN" altLang="en-US" sz="3600" dirty="0" smtClean="0"/>
          </a:p>
          <a:p>
            <a:endParaRPr lang="zh-CN" altLang="en-US" sz="3600" dirty="0" smtClean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</a:t>
            </a:r>
            <a:r>
              <a:rPr lang="en-US" altLang="zh-CN"/>
              <a:t>9-4 </a:t>
            </a:r>
            <a:r>
              <a:t>递归法</a:t>
            </a:r>
            <a:r>
              <a:rPr lang="en-US" altLang="zh-CN"/>
              <a:t>求n的阶乘，输出10以内的阶乘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2671445"/>
            <a:ext cx="4701540" cy="366966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2400"/>
              <a:t>def fac(n):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if n == 0 or n == 1: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return 1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else: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return fac(n - 1) * n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for i in range(1, 10):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print(i, "!=", fac(i))</a:t>
            </a:r>
            <a:endParaRPr lang="zh-CN" altLang="en-US" sz="2400"/>
          </a:p>
        </p:txBody>
      </p:sp>
      <p:graphicFrame>
        <p:nvGraphicFramePr>
          <p:cNvPr id="4" name="对象 -2147482617"/>
          <p:cNvGraphicFramePr>
            <a:graphicFrameLocks noChangeAspect="1"/>
          </p:cNvGraphicFramePr>
          <p:nvPr/>
        </p:nvGraphicFramePr>
        <p:xfrm>
          <a:off x="1793875" y="1314450"/>
          <a:ext cx="7768590" cy="1165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073400" imgH="457200" progId="Equation.3">
                  <p:embed/>
                </p:oleObj>
              </mc:Choice>
              <mc:Fallback>
                <p:oleObj name="" r:id="rId1" imgW="3073400" imgH="4572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3875" y="1314450"/>
                        <a:ext cx="7768590" cy="11658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圆角矩形 4"/>
          <p:cNvSpPr/>
          <p:nvPr/>
        </p:nvSpPr>
        <p:spPr>
          <a:xfrm>
            <a:off x="2470150" y="4725035"/>
            <a:ext cx="1583055" cy="575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5951855" y="3572510"/>
            <a:ext cx="2807970" cy="1152525"/>
          </a:xfrm>
          <a:prstGeom prst="borderCallout1">
            <a:avLst>
              <a:gd name="adj1" fmla="val 26887"/>
              <a:gd name="adj2" fmla="val -1062"/>
              <a:gd name="adj3" fmla="val 102975"/>
              <a:gd name="adj4" fmla="val -673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定义函数时调用了自己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 animBg="1"/>
      <p:bldP spid="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</a:t>
            </a:r>
            <a:r>
              <a:rPr lang="en-US" altLang="zh-CN"/>
              <a:t>9-5 </a:t>
            </a:r>
            <a:r>
              <a:t>递归法</a:t>
            </a:r>
            <a:r>
              <a:rPr lang="en-US" altLang="zh-CN"/>
              <a:t>求两个数的最大公约数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26820"/>
            <a:ext cx="5847080" cy="511429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zh-CN" altLang="en-US"/>
              <a:t>def gcd(m, n):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r = m % 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if r == 0: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return 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else: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return gcd(n, r)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 = int(input("请输入第1个整数："))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b = int(input("请输入第2个整数："))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print("最大公约数：", gcd(a, b))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91680" y="1317625"/>
            <a:ext cx="2410460" cy="9531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en-US" altLang="zh-CN" sz="2800"/>
              <a:t> m     n      r</a:t>
            </a:r>
            <a:endParaRPr lang="en-US" altLang="zh-CN" sz="2800"/>
          </a:p>
          <a:p>
            <a:r>
              <a:rPr lang="en-US" altLang="zh-CN" sz="2800"/>
              <a:t>45    24    21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7893685" y="2574925"/>
            <a:ext cx="2410460" cy="9531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en-US" altLang="zh-CN" sz="2800"/>
              <a:t> m     n      r</a:t>
            </a:r>
            <a:endParaRPr lang="en-US" altLang="zh-CN" sz="2800"/>
          </a:p>
          <a:p>
            <a:r>
              <a:rPr lang="en-US" altLang="zh-CN" sz="2800"/>
              <a:t>24    21    3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8710930" y="3768725"/>
            <a:ext cx="2410460" cy="9531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en-US" altLang="zh-CN" sz="2800"/>
              <a:t> m     n      r</a:t>
            </a:r>
            <a:endParaRPr lang="en-US" altLang="zh-CN" sz="2800"/>
          </a:p>
          <a:p>
            <a:r>
              <a:rPr lang="en-US" altLang="zh-CN" sz="2800"/>
              <a:t>21     3      0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>
            <a:off x="9552305" y="4220845"/>
            <a:ext cx="504190" cy="5041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线形标注 1 7"/>
          <p:cNvSpPr/>
          <p:nvPr/>
        </p:nvSpPr>
        <p:spPr>
          <a:xfrm>
            <a:off x="9552305" y="5229225"/>
            <a:ext cx="1969770" cy="647700"/>
          </a:xfrm>
          <a:prstGeom prst="borderCallout1">
            <a:avLst>
              <a:gd name="adj1" fmla="val -3039"/>
              <a:gd name="adj2" fmla="val 25145"/>
              <a:gd name="adj3" fmla="val -95784"/>
              <a:gd name="adj4" fmla="val 13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最大公约数</a:t>
            </a:r>
            <a:endParaRPr lang="zh-CN" altLang="en-US" sz="2400"/>
          </a:p>
        </p:txBody>
      </p:sp>
      <p:sp>
        <p:nvSpPr>
          <p:cNvPr id="9" name="圆角矩形 8"/>
          <p:cNvSpPr/>
          <p:nvPr/>
        </p:nvSpPr>
        <p:spPr>
          <a:xfrm>
            <a:off x="4007485" y="5661025"/>
            <a:ext cx="1871980" cy="5041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线形标注 1 9"/>
          <p:cNvSpPr/>
          <p:nvPr/>
        </p:nvSpPr>
        <p:spPr>
          <a:xfrm>
            <a:off x="6517005" y="5517515"/>
            <a:ext cx="1872615" cy="647700"/>
          </a:xfrm>
          <a:prstGeom prst="borderCallout1">
            <a:avLst>
              <a:gd name="adj1" fmla="val 40588"/>
              <a:gd name="adj2" fmla="val -2475"/>
              <a:gd name="adj3" fmla="val 68921"/>
              <a:gd name="adj4" fmla="val -38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递归用法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递归的两大要素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原问题可以通过一个或多个规模更小的相似问题进行求解</a:t>
            </a:r>
            <a:endParaRPr lang="zh-CN" altLang="en-US"/>
          </a:p>
          <a:p>
            <a:r>
              <a:rPr lang="zh-CN" altLang="en-US"/>
              <a:t>必须有明确的递归结束条件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51025" y="3420745"/>
            <a:ext cx="2119630" cy="953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 b="1"/>
              <a:t>优点：</a:t>
            </a:r>
            <a:endParaRPr lang="zh-CN" altLang="en-US" sz="2800" b="1"/>
          </a:p>
          <a:p>
            <a:r>
              <a:rPr lang="zh-CN" altLang="en-US" sz="2800" b="1"/>
              <a:t>易于理解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5194935" y="3420745"/>
            <a:ext cx="2119630" cy="953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800" b="1"/>
              <a:t>缺点：</a:t>
            </a:r>
            <a:endParaRPr lang="zh-CN" altLang="en-US" sz="2800" b="1"/>
          </a:p>
          <a:p>
            <a:r>
              <a:rPr lang="zh-CN" altLang="en-US" sz="2800" b="1"/>
              <a:t>执行效率低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455" y="1750695"/>
            <a:ext cx="12035155" cy="2927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9.8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模块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9.8.1 </a:t>
            </a:r>
            <a:r>
              <a:t>什么是模块</a:t>
            </a:r>
          </a:p>
        </p:txBody>
      </p:sp>
      <p:sp>
        <p:nvSpPr>
          <p:cNvPr id="4" name="矩形 3"/>
          <p:cNvSpPr/>
          <p:nvPr/>
        </p:nvSpPr>
        <p:spPr>
          <a:xfrm>
            <a:off x="2221865" y="1479550"/>
            <a:ext cx="75285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就是源程序文件！</a:t>
            </a:r>
            <a:endParaRPr lang="zh-CN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01035" y="3107055"/>
            <a:ext cx="5102225" cy="2287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zh-CN" altLang="en-US" sz="2800" b="1"/>
              <a:t>优点：</a:t>
            </a:r>
            <a:endParaRPr lang="zh-CN" altLang="en-US" sz="2800" b="1"/>
          </a:p>
          <a:p>
            <a:pPr>
              <a:lnSpc>
                <a:spcPct val="170000"/>
              </a:lnSpc>
            </a:pPr>
            <a:r>
              <a:rPr lang="zh-CN" altLang="en-US" sz="2800" b="1"/>
              <a:t>提高代码的可重用性</a:t>
            </a:r>
            <a:endParaRPr lang="zh-CN" altLang="en-US" sz="2800" b="1"/>
          </a:p>
          <a:p>
            <a:pPr>
              <a:lnSpc>
                <a:spcPct val="170000"/>
              </a:lnSpc>
            </a:pPr>
            <a:r>
              <a:rPr lang="zh-CN" altLang="en-US" sz="2800" b="1"/>
              <a:t>避免同名变量冲突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338455"/>
            <a:ext cx="10852150" cy="6002655"/>
          </a:xfrm>
        </p:spPr>
        <p:txBody>
          <a:bodyPr/>
          <a:p>
            <a:r>
              <a:rPr lang="zh-CN" altLang="en-US"/>
              <a:t>Python 模块(Module)，是一个 Python 文件，以 .py 结尾，包含了 Python 对象定义和Python语句。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模块让你能够有逻辑地组织你的 Python 代码段。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把相关的代码分配到一个模块里能让你的代码更好用，更易懂。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模块能定义函数，类和变量，模块里也能包含可执行的代码。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9.8.2 Python</a:t>
            </a:r>
            <a:r>
              <a:t>的程序架构</a:t>
            </a:r>
          </a:p>
        </p:txBody>
      </p:sp>
      <p:sp>
        <p:nvSpPr>
          <p:cNvPr id="4" name="云形标注 3"/>
          <p:cNvSpPr/>
          <p:nvPr/>
        </p:nvSpPr>
        <p:spPr>
          <a:xfrm>
            <a:off x="6414135" y="1123315"/>
            <a:ext cx="4392295" cy="172783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/>
              <a:t>复杂程序多数由</a:t>
            </a:r>
            <a:r>
              <a:rPr lang="en-US" altLang="zh-CN" sz="2400"/>
              <a:t>1</a:t>
            </a:r>
            <a:r>
              <a:rPr lang="zh-CN" altLang="en-US" sz="2400"/>
              <a:t>个主程序和多个模块构成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193165" y="2961005"/>
            <a:ext cx="3872230" cy="23069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3600"/>
              <a:t>假设有一个程序：</a:t>
            </a:r>
            <a:endParaRPr lang="zh-CN" altLang="en-US" sz="3600"/>
          </a:p>
          <a:p>
            <a:r>
              <a:rPr lang="en-US" altLang="zh-CN" sz="3600"/>
              <a:t>a.py</a:t>
            </a:r>
            <a:endParaRPr lang="en-US" altLang="zh-CN" sz="3600"/>
          </a:p>
          <a:p>
            <a:r>
              <a:rPr lang="en-US" altLang="zh-CN" sz="3600"/>
              <a:t>b.py</a:t>
            </a:r>
            <a:endParaRPr lang="en-US" altLang="zh-CN" sz="3600"/>
          </a:p>
          <a:p>
            <a:r>
              <a:rPr lang="en-US" altLang="zh-CN" sz="3600"/>
              <a:t>c.py</a:t>
            </a:r>
            <a:endParaRPr lang="en-US" altLang="zh-CN" sz="3600"/>
          </a:p>
        </p:txBody>
      </p:sp>
      <p:grpSp>
        <p:nvGrpSpPr>
          <p:cNvPr id="10" name="组合 9"/>
          <p:cNvGrpSpPr/>
          <p:nvPr/>
        </p:nvGrpSpPr>
        <p:grpSpPr>
          <a:xfrm>
            <a:off x="4223385" y="3556635"/>
            <a:ext cx="4392295" cy="2736215"/>
            <a:chOff x="6651" y="5601"/>
            <a:chExt cx="6917" cy="4309"/>
          </a:xfrm>
        </p:grpSpPr>
        <p:sp>
          <p:nvSpPr>
            <p:cNvPr id="7" name="线形标注 1 6"/>
            <p:cNvSpPr/>
            <p:nvPr/>
          </p:nvSpPr>
          <p:spPr>
            <a:xfrm>
              <a:off x="10620" y="5601"/>
              <a:ext cx="2949" cy="1021"/>
            </a:xfrm>
            <a:prstGeom prst="borderCallout1">
              <a:avLst>
                <a:gd name="adj1" fmla="val 38099"/>
                <a:gd name="adj2" fmla="val 33"/>
                <a:gd name="adj3" fmla="val 49657"/>
                <a:gd name="adj4" fmla="val -2427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主程序</a:t>
              </a:r>
              <a:endParaRPr lang="zh-CN" altLang="en-US" sz="2400"/>
            </a:p>
          </p:txBody>
        </p:sp>
        <p:sp>
          <p:nvSpPr>
            <p:cNvPr id="8" name="线形标注 1 7"/>
            <p:cNvSpPr/>
            <p:nvPr/>
          </p:nvSpPr>
          <p:spPr>
            <a:xfrm>
              <a:off x="9146" y="7214"/>
              <a:ext cx="3062" cy="1021"/>
            </a:xfrm>
            <a:prstGeom prst="borderCallout1">
              <a:avLst>
                <a:gd name="adj1" fmla="val 28403"/>
                <a:gd name="adj2" fmla="val -1077"/>
                <a:gd name="adj3" fmla="val -20568"/>
                <a:gd name="adj4" fmla="val -1900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模块之一</a:t>
              </a:r>
              <a:endParaRPr lang="zh-CN" altLang="en-US" sz="2400"/>
            </a:p>
          </p:txBody>
        </p:sp>
        <p:sp>
          <p:nvSpPr>
            <p:cNvPr id="9" name="线形标注 1 8"/>
            <p:cNvSpPr/>
            <p:nvPr/>
          </p:nvSpPr>
          <p:spPr>
            <a:xfrm>
              <a:off x="6651" y="8890"/>
              <a:ext cx="3175" cy="1021"/>
            </a:xfrm>
            <a:prstGeom prst="borderCallout1">
              <a:avLst>
                <a:gd name="adj1" fmla="val 18707"/>
                <a:gd name="adj2" fmla="val -1322"/>
                <a:gd name="adj3" fmla="val -100489"/>
                <a:gd name="adj4" fmla="val -1044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模块之二</a:t>
              </a:r>
              <a:endParaRPr lang="zh-CN" altLang="en-US" sz="240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9.4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变量的作用域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各个文件中的内容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4860" y="1302385"/>
            <a:ext cx="4213860" cy="31076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b.py</a:t>
            </a:r>
            <a:r>
              <a:rPr lang="zh-CN" altLang="en-US" sz="2800"/>
              <a:t>的内容：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import math</a:t>
            </a:r>
            <a:endParaRPr lang="zh-CN" altLang="en-US" sz="2800"/>
          </a:p>
          <a:p>
            <a:r>
              <a:rPr lang="zh-CN" altLang="en-US" sz="2800"/>
              <a:t>def area(r):</a:t>
            </a:r>
            <a:endParaRPr lang="zh-CN" altLang="en-US" sz="2800"/>
          </a:p>
          <a:p>
            <a:r>
              <a:rPr lang="zh-CN" altLang="en-US" sz="2800"/>
              <a:t>    print(math.pi * r * r)</a:t>
            </a:r>
            <a:endParaRPr lang="zh-CN" altLang="en-US" sz="2800"/>
          </a:p>
          <a:p>
            <a:r>
              <a:rPr lang="zh-CN" altLang="en-US" sz="2800"/>
              <a:t>def input_b():</a:t>
            </a:r>
            <a:endParaRPr lang="zh-CN" altLang="en-US" sz="2800"/>
          </a:p>
          <a:p>
            <a:r>
              <a:rPr lang="zh-CN" altLang="en-US" sz="2800"/>
              <a:t>    print("I am B module")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784860" y="4627880"/>
            <a:ext cx="4245610" cy="18148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c.py</a:t>
            </a:r>
            <a:r>
              <a:rPr lang="zh-CN" altLang="en-US" sz="2800"/>
              <a:t>的内容：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def input_c():</a:t>
            </a:r>
            <a:endParaRPr lang="zh-CN" altLang="en-US" sz="2800"/>
          </a:p>
          <a:p>
            <a:r>
              <a:rPr lang="zh-CN" altLang="en-US" sz="2800"/>
              <a:t>    print("I am C module")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7092315" y="2306320"/>
            <a:ext cx="2818130" cy="22453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a.py</a:t>
            </a:r>
            <a:r>
              <a:rPr lang="zh-CN" altLang="en-US" sz="2800"/>
              <a:t>的内容：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import b, c</a:t>
            </a:r>
            <a:endParaRPr lang="zh-CN" altLang="en-US" sz="2800"/>
          </a:p>
          <a:p>
            <a:r>
              <a:rPr lang="zh-CN" altLang="en-US" sz="2800"/>
              <a:t>b.input_b()</a:t>
            </a:r>
            <a:endParaRPr lang="zh-CN" altLang="en-US" sz="2800"/>
          </a:p>
          <a:p>
            <a:r>
              <a:rPr lang="zh-CN" altLang="en-US" sz="2800"/>
              <a:t>c.input_c()</a:t>
            </a:r>
            <a:endParaRPr lang="zh-CN" altLang="en-US" sz="2800"/>
          </a:p>
        </p:txBody>
      </p:sp>
      <p:grpSp>
        <p:nvGrpSpPr>
          <p:cNvPr id="10" name="组合 9"/>
          <p:cNvGrpSpPr/>
          <p:nvPr/>
        </p:nvGrpSpPr>
        <p:grpSpPr>
          <a:xfrm>
            <a:off x="622935" y="1627505"/>
            <a:ext cx="6236970" cy="2881630"/>
            <a:chOff x="981" y="2563"/>
            <a:chExt cx="9822" cy="4538"/>
          </a:xfrm>
        </p:grpSpPr>
        <p:sp>
          <p:nvSpPr>
            <p:cNvPr id="7" name="圆角矩形 6"/>
            <p:cNvSpPr/>
            <p:nvPr/>
          </p:nvSpPr>
          <p:spPr>
            <a:xfrm>
              <a:off x="981" y="4152"/>
              <a:ext cx="6010" cy="136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81" y="5513"/>
              <a:ext cx="6804" cy="15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线形标注 1 8"/>
            <p:cNvSpPr/>
            <p:nvPr/>
          </p:nvSpPr>
          <p:spPr>
            <a:xfrm>
              <a:off x="6807" y="2563"/>
              <a:ext cx="3997" cy="794"/>
            </a:xfrm>
            <a:prstGeom prst="borderCallout1">
              <a:avLst>
                <a:gd name="adj1" fmla="val 40554"/>
                <a:gd name="adj2" fmla="val -2151"/>
                <a:gd name="adj3" fmla="val -5793"/>
                <a:gd name="adj4" fmla="val -611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含有</a:t>
              </a:r>
              <a:r>
                <a:rPr lang="en-US" altLang="zh-CN" sz="2400"/>
                <a:t>2</a:t>
              </a:r>
              <a:r>
                <a:rPr lang="zh-CN" altLang="en-US" sz="2400"/>
                <a:t>个函数</a:t>
              </a:r>
              <a:endParaRPr lang="zh-CN" altLang="en-US" sz="2400"/>
            </a:p>
          </p:txBody>
        </p:sp>
      </p:grpSp>
      <p:sp>
        <p:nvSpPr>
          <p:cNvPr id="11" name="线形标注 1 10"/>
          <p:cNvSpPr/>
          <p:nvPr/>
        </p:nvSpPr>
        <p:spPr>
          <a:xfrm>
            <a:off x="5459730" y="5103495"/>
            <a:ext cx="2088515" cy="864235"/>
          </a:xfrm>
          <a:prstGeom prst="borderCallout1">
            <a:avLst>
              <a:gd name="adj1" fmla="val 27773"/>
              <a:gd name="adj2" fmla="val -1550"/>
              <a:gd name="adj3" fmla="val -25495"/>
              <a:gd name="adj4" fmla="val -127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含有</a:t>
            </a:r>
            <a:r>
              <a:rPr lang="en-US" altLang="zh-CN" sz="2400"/>
              <a:t>1</a:t>
            </a:r>
            <a:r>
              <a:rPr lang="zh-CN" altLang="en-US" sz="2400"/>
              <a:t>个函数</a:t>
            </a:r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6959600" y="626110"/>
            <a:ext cx="4797425" cy="3018155"/>
            <a:chOff x="10960" y="986"/>
            <a:chExt cx="7555" cy="4753"/>
          </a:xfrm>
        </p:grpSpPr>
        <p:sp>
          <p:nvSpPr>
            <p:cNvPr id="13" name="圆角矩形 12"/>
            <p:cNvSpPr/>
            <p:nvPr/>
          </p:nvSpPr>
          <p:spPr>
            <a:xfrm>
              <a:off x="10960" y="4719"/>
              <a:ext cx="3402" cy="10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线形标注 1 13"/>
            <p:cNvSpPr/>
            <p:nvPr/>
          </p:nvSpPr>
          <p:spPr>
            <a:xfrm>
              <a:off x="15073" y="986"/>
              <a:ext cx="3443" cy="2371"/>
            </a:xfrm>
            <a:prstGeom prst="borderCallout1">
              <a:avLst>
                <a:gd name="adj1" fmla="val 60438"/>
                <a:gd name="adj2" fmla="val -1161"/>
                <a:gd name="adj3" fmla="val 155208"/>
                <a:gd name="adj4" fmla="val -448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使用别的模块中的内容需要先导入模块</a:t>
              </a:r>
              <a:endParaRPr lang="zh-CN" altLang="en-US" sz="24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959600" y="3572510"/>
            <a:ext cx="3883660" cy="2520950"/>
            <a:chOff x="10960" y="5626"/>
            <a:chExt cx="6116" cy="3970"/>
          </a:xfrm>
        </p:grpSpPr>
        <p:sp>
          <p:nvSpPr>
            <p:cNvPr id="16" name="圆角矩形 15"/>
            <p:cNvSpPr/>
            <p:nvPr/>
          </p:nvSpPr>
          <p:spPr>
            <a:xfrm>
              <a:off x="10960" y="5626"/>
              <a:ext cx="908" cy="15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线形标注 1 16"/>
            <p:cNvSpPr/>
            <p:nvPr/>
          </p:nvSpPr>
          <p:spPr>
            <a:xfrm>
              <a:off x="13682" y="7668"/>
              <a:ext cx="3395" cy="1928"/>
            </a:xfrm>
            <a:prstGeom prst="borderCallout1">
              <a:avLst>
                <a:gd name="adj1" fmla="val 30290"/>
                <a:gd name="adj2" fmla="val -353"/>
                <a:gd name="adj3" fmla="val -48962"/>
                <a:gd name="adj4" fmla="val -5434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使用模块中的内容要有模块名前缀</a:t>
              </a:r>
              <a:endParaRPr lang="zh-CN" altLang="en-US" sz="240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9.8.3 </a:t>
            </a:r>
            <a:r>
              <a:t>模块搜索路径</a:t>
            </a:r>
            <a:r>
              <a:rPr lang="en-US" altLang="zh-CN"/>
              <a:t>*</a:t>
            </a:r>
            <a:endParaRPr lang="en-US" altLang="zh-CN"/>
          </a:p>
        </p:txBody>
      </p:sp>
      <p:sp>
        <p:nvSpPr>
          <p:cNvPr id="4" name="云形标注 3"/>
          <p:cNvSpPr/>
          <p:nvPr/>
        </p:nvSpPr>
        <p:spPr>
          <a:xfrm>
            <a:off x="5735955" y="764540"/>
            <a:ext cx="4320540" cy="20161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模块文件保存在哪里才能正确执行？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208405" y="3514725"/>
            <a:ext cx="4017010" cy="2245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ym typeface="+mn-ea"/>
              </a:rPr>
              <a:t>最简单的方法：</a:t>
            </a:r>
            <a:endParaRPr lang="zh-CN" altLang="en-US" sz="2800" b="1"/>
          </a:p>
          <a:p>
            <a:pPr algn="l"/>
            <a:endParaRPr lang="zh-CN" altLang="en-US" sz="2800" b="1">
              <a:sym typeface="+mn-ea"/>
            </a:endParaRPr>
          </a:p>
          <a:p>
            <a:pPr algn="l"/>
            <a:r>
              <a:rPr lang="zh-CN" altLang="en-US" sz="2800" b="1">
                <a:sym typeface="+mn-ea"/>
              </a:rPr>
              <a:t>把所有文件（</a:t>
            </a:r>
            <a:r>
              <a:rPr lang="en-US" altLang="zh-CN" sz="2800" b="1">
                <a:sym typeface="+mn-ea"/>
              </a:rPr>
              <a:t>abc</a:t>
            </a:r>
            <a:r>
              <a:rPr lang="zh-CN" altLang="en-US" sz="2800" b="1">
                <a:sym typeface="+mn-ea"/>
              </a:rPr>
              <a:t>文件）</a:t>
            </a:r>
            <a:r>
              <a:rPr lang="zh-CN" altLang="en-US" sz="2800" b="1">
                <a:sym typeface="+mn-ea"/>
              </a:rPr>
              <a:t>放在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同一个</a:t>
            </a:r>
            <a:r>
              <a:rPr lang="zh-CN" altLang="en-US" sz="2800" b="1">
                <a:sym typeface="+mn-ea"/>
              </a:rPr>
              <a:t>文件夹中</a:t>
            </a:r>
            <a:endParaRPr lang="zh-CN" altLang="en-US" sz="2800" b="1"/>
          </a:p>
          <a:p>
            <a:pPr algn="l"/>
            <a:endParaRPr lang="zh-CN" altLang="en-US" sz="2800" b="1"/>
          </a:p>
        </p:txBody>
      </p:sp>
      <p:sp>
        <p:nvSpPr>
          <p:cNvPr id="7" name="爆炸形 1 6"/>
          <p:cNvSpPr/>
          <p:nvPr/>
        </p:nvSpPr>
        <p:spPr>
          <a:xfrm>
            <a:off x="6257290" y="3343275"/>
            <a:ext cx="5138420" cy="319786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可是实际的模块文件不在同一个文件夹中，怎么办？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bldLvl="0" animBg="1"/>
      <p:bldP spid="6" grpId="1" animBg="1"/>
      <p:bldP spid="7" grpId="0" animBg="1"/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635" y="373380"/>
            <a:ext cx="11809730" cy="6484620"/>
          </a:xfrm>
        </p:spPr>
        <p:txBody>
          <a:bodyPr>
            <a:normAutofit lnSpcReduction="10000"/>
          </a:bodyPr>
          <a:p>
            <a:r>
              <a:rPr>
                <a:sym typeface="+mn-ea"/>
              </a:rPr>
              <a:t>模块文件不在同一个文件夹中：</a:t>
            </a:r>
            <a:endParaRPr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>
                <a:sym typeface="+mn-ea"/>
              </a:rPr>
              <a:t>system 模块的</a:t>
            </a:r>
            <a:r>
              <a:rPr lang="zh-CN" altLang="en-US"/>
              <a:t>sys.path 变量里包含当前目录，PYTHONPATH和由安装过程决定的默认目录。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>
                <a:sym typeface="+mn-ea"/>
              </a:rPr>
              <a:t>当导入一个模块，Python 解析器按照</a:t>
            </a:r>
            <a:r>
              <a:rPr>
                <a:sym typeface="+mn-ea"/>
              </a:rPr>
              <a:t> sys.path 变量所指的路径，搜索该</a:t>
            </a:r>
            <a:r>
              <a:rPr>
                <a:sym typeface="+mn-ea"/>
              </a:rPr>
              <a:t>模块。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设置模块的搜索路径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31850" y="928370"/>
            <a:ext cx="8439785" cy="1656080"/>
            <a:chOff x="1310" y="1462"/>
            <a:chExt cx="13291" cy="2608"/>
          </a:xfrm>
        </p:grpSpPr>
        <p:sp>
          <p:nvSpPr>
            <p:cNvPr id="4" name="文本框 3"/>
            <p:cNvSpPr txBox="1"/>
            <p:nvPr/>
          </p:nvSpPr>
          <p:spPr>
            <a:xfrm>
              <a:off x="1310" y="2569"/>
              <a:ext cx="5001" cy="15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p>
              <a:r>
                <a:rPr lang="zh-CN" altLang="en-US" sz="2800"/>
                <a:t>&gt;&gt;&gt; import sys</a:t>
              </a:r>
              <a:endParaRPr lang="zh-CN" altLang="en-US" sz="2800"/>
            </a:p>
            <a:p>
              <a:r>
                <a:rPr lang="zh-CN" altLang="en-US" sz="2800"/>
                <a:t>&gt;&gt;&gt; sys.path</a:t>
              </a:r>
              <a:endParaRPr lang="zh-CN" altLang="en-US" sz="2800"/>
            </a:p>
          </p:txBody>
        </p:sp>
        <p:sp>
          <p:nvSpPr>
            <p:cNvPr id="5" name="云形标注 4"/>
            <p:cNvSpPr/>
            <p:nvPr/>
          </p:nvSpPr>
          <p:spPr>
            <a:xfrm>
              <a:off x="9393" y="1462"/>
              <a:ext cx="5209" cy="2608"/>
            </a:xfrm>
            <a:prstGeom prst="cloudCallout">
              <a:avLst>
                <a:gd name="adj1" fmla="val -107170"/>
                <a:gd name="adj2" fmla="val 208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我想知道已经设置了哪些搜索路径</a:t>
              </a:r>
              <a:endParaRPr lang="zh-CN" altLang="en-US" sz="24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2965" y="3068955"/>
            <a:ext cx="8760460" cy="1223010"/>
            <a:chOff x="1359" y="4833"/>
            <a:chExt cx="13796" cy="1926"/>
          </a:xfrm>
        </p:grpSpPr>
        <p:sp>
          <p:nvSpPr>
            <p:cNvPr id="7" name="文本框 6"/>
            <p:cNvSpPr txBox="1"/>
            <p:nvPr/>
          </p:nvSpPr>
          <p:spPr>
            <a:xfrm>
              <a:off x="1359" y="5312"/>
              <a:ext cx="7113" cy="8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p>
              <a:r>
                <a:rPr lang="zh-CN" altLang="en-US" sz="2800"/>
                <a:t>&gt;&gt;&gt;sys.path.append("C:\\")</a:t>
              </a:r>
              <a:endParaRPr lang="zh-CN" altLang="en-US" sz="2800"/>
            </a:p>
          </p:txBody>
        </p:sp>
        <p:sp>
          <p:nvSpPr>
            <p:cNvPr id="8" name="云形标注 7"/>
            <p:cNvSpPr/>
            <p:nvPr/>
          </p:nvSpPr>
          <p:spPr>
            <a:xfrm>
              <a:off x="10393" y="4833"/>
              <a:ext cx="4763" cy="1927"/>
            </a:xfrm>
            <a:prstGeom prst="cloudCallout">
              <a:avLst>
                <a:gd name="adj1" fmla="val -91927"/>
                <a:gd name="adj2" fmla="val -417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我要设置某个搜索路径</a:t>
              </a:r>
              <a:endParaRPr lang="zh-CN" altLang="en-US" sz="24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51630" y="3068955"/>
            <a:ext cx="3459480" cy="3056255"/>
            <a:chOff x="6538" y="4833"/>
            <a:chExt cx="5448" cy="4813"/>
          </a:xfrm>
        </p:grpSpPr>
        <p:sp>
          <p:nvSpPr>
            <p:cNvPr id="10" name="圆角矩形 9"/>
            <p:cNvSpPr/>
            <p:nvPr/>
          </p:nvSpPr>
          <p:spPr>
            <a:xfrm>
              <a:off x="6538" y="4833"/>
              <a:ext cx="1928" cy="158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线形标注 1 10"/>
            <p:cNvSpPr/>
            <p:nvPr/>
          </p:nvSpPr>
          <p:spPr>
            <a:xfrm>
              <a:off x="8352" y="7668"/>
              <a:ext cx="3634" cy="1978"/>
            </a:xfrm>
            <a:prstGeom prst="borderCallout1">
              <a:avLst>
                <a:gd name="adj1" fmla="val 17492"/>
                <a:gd name="adj2" fmla="val -165"/>
                <a:gd name="adj3" fmla="val -91102"/>
                <a:gd name="adj4" fmla="val -206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这儿的路径可替换为任意你需要的路径</a:t>
              </a:r>
              <a:endParaRPr lang="zh-CN" altLang="en-US" sz="240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9.8.4 </a:t>
            </a:r>
            <a:r>
              <a:t>模块的有条件执行</a:t>
            </a:r>
          </a:p>
        </p:txBody>
      </p:sp>
      <p:sp>
        <p:nvSpPr>
          <p:cNvPr id="4" name="云形标注 3"/>
          <p:cNvSpPr/>
          <p:nvPr/>
        </p:nvSpPr>
        <p:spPr>
          <a:xfrm>
            <a:off x="4079240" y="1022985"/>
            <a:ext cx="5249545" cy="2171700"/>
          </a:xfrm>
          <a:prstGeom prst="cloudCallout">
            <a:avLst>
              <a:gd name="adj1" fmla="val -27416"/>
              <a:gd name="adj2" fmla="val 74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如果没有控制，任何模块中的代码在别的模块中都可以导入以后执行</a:t>
            </a:r>
            <a:endParaRPr lang="zh-CN" altLang="en-US" sz="2400"/>
          </a:p>
        </p:txBody>
      </p:sp>
      <p:sp>
        <p:nvSpPr>
          <p:cNvPr id="5" name="线形标注 1 4"/>
          <p:cNvSpPr/>
          <p:nvPr/>
        </p:nvSpPr>
        <p:spPr>
          <a:xfrm>
            <a:off x="9490075" y="2352675"/>
            <a:ext cx="2643505" cy="2152650"/>
          </a:xfrm>
          <a:prstGeom prst="borderCallout1">
            <a:avLst>
              <a:gd name="adj1" fmla="val 28728"/>
              <a:gd name="adj2" fmla="val 576"/>
              <a:gd name="adj3" fmla="val -23480"/>
              <a:gd name="adj4" fmla="val -197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en-US" altLang="zh-CN" sz="2800"/>
              <a:t>import a</a:t>
            </a:r>
            <a:endParaRPr lang="en-US" altLang="zh-CN" sz="2800"/>
          </a:p>
          <a:p>
            <a:pPr algn="l">
              <a:lnSpc>
                <a:spcPct val="150000"/>
              </a:lnSpc>
            </a:pPr>
            <a:r>
              <a:rPr lang="en-US" altLang="zh-CN" sz="2800"/>
              <a:t>a</a:t>
            </a:r>
            <a:r>
              <a:rPr lang="en-US" altLang="zh-CN" sz="2800"/>
              <a:t>.fun()</a:t>
            </a:r>
            <a:endParaRPr lang="en-US" altLang="zh-CN" sz="2800"/>
          </a:p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rgbClr val="FFFF00"/>
                </a:solidFill>
              </a:rPr>
              <a:t>搞定啦！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8015605" y="4709160"/>
            <a:ext cx="4176395" cy="15843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老师！我真的不想我的主程序被别的模块随便调用啊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193165" y="2961005"/>
            <a:ext cx="3872230" cy="23069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3600"/>
              <a:t>假设有一个程序：</a:t>
            </a:r>
            <a:endParaRPr lang="zh-CN" altLang="en-US" sz="3600"/>
          </a:p>
          <a:p>
            <a:r>
              <a:rPr lang="en-US" altLang="zh-CN" sz="3600"/>
              <a:t>a.py</a:t>
            </a:r>
            <a:endParaRPr lang="en-US" altLang="zh-CN" sz="3600"/>
          </a:p>
          <a:p>
            <a:r>
              <a:rPr lang="en-US" altLang="zh-CN" sz="3600"/>
              <a:t>b.py</a:t>
            </a:r>
            <a:endParaRPr lang="en-US" altLang="zh-CN" sz="3600"/>
          </a:p>
          <a:p>
            <a:r>
              <a:rPr lang="en-US" altLang="zh-CN" sz="3600"/>
              <a:t>c.py</a:t>
            </a:r>
            <a:endParaRPr lang="en-US" altLang="zh-CN" sz="3600"/>
          </a:p>
        </p:txBody>
      </p:sp>
      <p:grpSp>
        <p:nvGrpSpPr>
          <p:cNvPr id="10" name="组合 9"/>
          <p:cNvGrpSpPr/>
          <p:nvPr/>
        </p:nvGrpSpPr>
        <p:grpSpPr>
          <a:xfrm>
            <a:off x="4223385" y="3556635"/>
            <a:ext cx="4392295" cy="2736215"/>
            <a:chOff x="6651" y="5601"/>
            <a:chExt cx="6917" cy="4309"/>
          </a:xfrm>
        </p:grpSpPr>
        <p:sp>
          <p:nvSpPr>
            <p:cNvPr id="7" name="线形标注 1 6"/>
            <p:cNvSpPr/>
            <p:nvPr/>
          </p:nvSpPr>
          <p:spPr>
            <a:xfrm>
              <a:off x="10620" y="5601"/>
              <a:ext cx="2949" cy="1021"/>
            </a:xfrm>
            <a:prstGeom prst="borderCallout1">
              <a:avLst>
                <a:gd name="adj1" fmla="val 38099"/>
                <a:gd name="adj2" fmla="val 33"/>
                <a:gd name="adj3" fmla="val 49657"/>
                <a:gd name="adj4" fmla="val -2427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主程序</a:t>
              </a:r>
              <a:endParaRPr lang="zh-CN" altLang="en-US" sz="2400"/>
            </a:p>
          </p:txBody>
        </p:sp>
        <p:sp>
          <p:nvSpPr>
            <p:cNvPr id="8" name="线形标注 1 7"/>
            <p:cNvSpPr/>
            <p:nvPr/>
          </p:nvSpPr>
          <p:spPr>
            <a:xfrm>
              <a:off x="9146" y="7214"/>
              <a:ext cx="3062" cy="1021"/>
            </a:xfrm>
            <a:prstGeom prst="borderCallout1">
              <a:avLst>
                <a:gd name="adj1" fmla="val 28403"/>
                <a:gd name="adj2" fmla="val -1077"/>
                <a:gd name="adj3" fmla="val -20568"/>
                <a:gd name="adj4" fmla="val -1900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模块之一</a:t>
              </a:r>
              <a:endParaRPr lang="zh-CN" altLang="en-US" sz="2400"/>
            </a:p>
          </p:txBody>
        </p:sp>
        <p:sp>
          <p:nvSpPr>
            <p:cNvPr id="9" name="线形标注 1 8"/>
            <p:cNvSpPr/>
            <p:nvPr/>
          </p:nvSpPr>
          <p:spPr>
            <a:xfrm>
              <a:off x="6651" y="8890"/>
              <a:ext cx="3175" cy="1021"/>
            </a:xfrm>
            <a:prstGeom prst="borderCallout1">
              <a:avLst>
                <a:gd name="adj1" fmla="val 18707"/>
                <a:gd name="adj2" fmla="val -1322"/>
                <a:gd name="adj3" fmla="val -100489"/>
                <a:gd name="adj4" fmla="val -1044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模块之二</a:t>
              </a:r>
              <a:endParaRPr lang="zh-CN" altLang="en-US" sz="240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3" grpId="0" bldLvl="0" animBg="1"/>
      <p:bldP spid="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4" name="文本占位符 7168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zh-CN" altLang="en-US" sz="2800" dirty="0">
                <a:latin typeface="+mn-ea"/>
                <a:ea typeface="+mn-ea"/>
                <a:cs typeface="+mn-ea"/>
              </a:rPr>
              <a:t>每个</a:t>
            </a:r>
            <a:r>
              <a:rPr lang="en-US" altLang="zh-CN" sz="2800" dirty="0">
                <a:latin typeface="+mn-ea"/>
                <a:ea typeface="+mn-ea"/>
                <a:cs typeface="+mn-ea"/>
              </a:rPr>
              <a:t>Python</a:t>
            </a:r>
            <a:r>
              <a:rPr lang="zh-CN" altLang="en-US" sz="2800" dirty="0">
                <a:latin typeface="+mn-ea"/>
                <a:ea typeface="+mn-ea"/>
                <a:cs typeface="+mn-ea"/>
              </a:rPr>
              <a:t>脚本在运行时都有一个“</a:t>
            </a:r>
            <a:r>
              <a:rPr lang="en-US" altLang="zh-CN" sz="2800" dirty="0">
                <a:latin typeface="+mn-ea"/>
                <a:ea typeface="+mn-ea"/>
                <a:cs typeface="+mn-ea"/>
              </a:rPr>
              <a:t>__name__”</a:t>
            </a:r>
            <a:r>
              <a:rPr lang="zh-CN" altLang="en-US" sz="2800" dirty="0">
                <a:latin typeface="+mn-ea"/>
                <a:ea typeface="+mn-ea"/>
                <a:cs typeface="+mn-ea"/>
              </a:rPr>
              <a:t>属性。</a:t>
            </a:r>
            <a:endParaRPr lang="zh-CN" altLang="en-US" sz="2800" dirty="0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zh-CN" altLang="en-US" sz="2800" dirty="0">
                <a:latin typeface="+mn-ea"/>
                <a:ea typeface="+mn-ea"/>
                <a:cs typeface="+mn-ea"/>
              </a:rPr>
              <a:t>（__name__就是标识模块的名字的一个系统变量。</a:t>
            </a:r>
            <a:r>
              <a:rPr lang="en-US" altLang="zh-CN" sz="2800" dirty="0">
                <a:latin typeface="+mn-ea"/>
                <a:ea typeface="+mn-ea"/>
                <a:cs typeface="+mn-ea"/>
              </a:rPr>
              <a:t>)</a:t>
            </a:r>
            <a:endParaRPr lang="en-US" altLang="zh-CN" sz="2800" dirty="0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endParaRPr lang="zh-CN" altLang="en-US" sz="2800" dirty="0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zh-CN" altLang="en-US" sz="2800" dirty="0">
                <a:latin typeface="+mn-ea"/>
                <a:ea typeface="+mn-ea"/>
                <a:cs typeface="+mn-ea"/>
              </a:rPr>
              <a:t>如果脚本作为模块被导入，则其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“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__name__”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属性的值被自动设置为模块名；</a:t>
            </a:r>
            <a:endParaRPr lang="zh-CN" altLang="en-US" sz="2800" dirty="0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zh-CN" altLang="en-US" sz="2800" dirty="0">
                <a:latin typeface="+mn-ea"/>
                <a:ea typeface="+mn-ea"/>
                <a:cs typeface="+mn-ea"/>
              </a:rPr>
              <a:t>如果脚本独立运行，则其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“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__name__”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属性值被自动设置为“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__main__”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。</a:t>
            </a:r>
            <a:endParaRPr lang="zh-CN" altLang="en-US" sz="2800" dirty="0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None/>
            </a:pPr>
            <a:endParaRPr lang="en-US" altLang="zh-CN" sz="28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latin typeface="+mj-lt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Python</a:t>
            </a:r>
            <a:r>
              <a:rPr>
                <a:latin typeface="+mj-lt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脚本的“</a:t>
            </a:r>
            <a:r>
              <a:rPr lang="en-US" altLang="zh-CN">
                <a:latin typeface="+mj-lt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__name__”</a:t>
            </a:r>
            <a:r>
              <a:rPr>
                <a:latin typeface="+mj-lt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属性：</a:t>
            </a:r>
            <a:br>
              <a:rPr lang="zh-CN" altLang="en-US" kern="1200" dirty="0"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zh-CN" altLang="en-US" kern="1200" dirty="0">
              <a:latin typeface="+mj-lt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8" name="文本占位符 72706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marL="0" indent="0" eaLnBrk="1" latinLnBrk="0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+mn-ea"/>
                <a:ea typeface="+mn-ea"/>
                <a:cs typeface="+mn-ea"/>
              </a:rPr>
              <a:t>利用“__name__”属性，即可控制Python程序的运行方式。</a:t>
            </a:r>
            <a:endParaRPr lang="zh-CN" altLang="en-US" sz="2400" dirty="0">
              <a:latin typeface="+mn-ea"/>
              <a:ea typeface="+mn-ea"/>
              <a:cs typeface="+mn-ea"/>
            </a:endParaRPr>
          </a:p>
          <a:p>
            <a:pPr marL="0" indent="0" eaLnBrk="1" latinLnBrk="0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+mn-ea"/>
                <a:ea typeface="+mn-ea"/>
                <a:cs typeface="+mn-ea"/>
              </a:rPr>
              <a:t>例如，编写一个包含大量可被其他程序利用的函数的模块，而不希望该模块可以直接运行，则可以在程序文件中添加以下代码：</a:t>
            </a:r>
            <a:endParaRPr lang="zh-CN" altLang="en-US" sz="2400" dirty="0">
              <a:latin typeface="+mn-ea"/>
              <a:ea typeface="+mn-ea"/>
              <a:cs typeface="+mn-ea"/>
            </a:endParaRPr>
          </a:p>
          <a:p>
            <a:pPr marL="0" indent="0" eaLnBrk="1" latinLnBrk="0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if __name__ == '__main__':</a:t>
            </a:r>
            <a:endParaRPr lang="zh-CN" altLang="en-US" sz="1800" b="1" dirty="0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pPr marL="0" indent="0" eaLnBrk="1" latinLnBrk="0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    print('Please use me as a module.')</a:t>
            </a:r>
            <a:endParaRPr lang="zh-CN" altLang="en-US" sz="1800" dirty="0">
              <a:latin typeface="+mn-ea"/>
              <a:ea typeface="+mn-ea"/>
              <a:cs typeface="+mn-ea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+mn-ea"/>
                <a:ea typeface="+mn-ea"/>
                <a:cs typeface="+mn-ea"/>
              </a:rPr>
              <a:t>这样一来，程序直接执行时将会得到提示“Please use me as a module.”，而使用import语句将其作为模块导入后可以使用其中的类、方法、常量或其他成员。</a:t>
            </a:r>
            <a:endParaRPr lang="zh-CN" altLang="en-US" sz="2400" dirty="0">
              <a:latin typeface="+mn-ea"/>
              <a:ea typeface="+mn-ea"/>
              <a:cs typeface="+mn-ea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latin typeface="+mj-lt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Python</a:t>
            </a:r>
            <a:r>
              <a:rPr>
                <a:latin typeface="+mj-lt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脚本的“</a:t>
            </a:r>
            <a:r>
              <a:rPr lang="en-US" altLang="zh-CN">
                <a:latin typeface="+mj-lt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__name__”</a:t>
            </a:r>
            <a:r>
              <a:rPr>
                <a:latin typeface="+mj-lt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属性</a:t>
            </a:r>
            <a:br>
              <a:rPr lang="zh-CN" altLang="en-US" kern="1200" dirty="0"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190" y="3927475"/>
            <a:ext cx="10852150" cy="680085"/>
          </a:xfrm>
        </p:spPr>
        <p:txBody>
          <a:bodyPr/>
          <a:p>
            <a:r>
              <a:rPr lang="en-US" altLang="zh-CN" sz="1800">
                <a:sym typeface="+mn-ea"/>
              </a:rPr>
              <a:t>9.8.4 </a:t>
            </a:r>
            <a:r>
              <a:rPr sz="1800">
                <a:sym typeface="+mn-ea"/>
              </a:rPr>
              <a:t>模块的有条件执行</a:t>
            </a:r>
            <a:br>
              <a:rPr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163445"/>
            <a:ext cx="11667490" cy="1764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谢  谢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什么是作用域？</a:t>
            </a:r>
            <a:endParaRPr lang="zh-CN" altLang="en-US"/>
          </a:p>
        </p:txBody>
      </p:sp>
      <p:sp>
        <p:nvSpPr>
          <p:cNvPr id="4" name="椭圆形标注 3"/>
          <p:cNvSpPr/>
          <p:nvPr/>
        </p:nvSpPr>
        <p:spPr>
          <a:xfrm>
            <a:off x="3935730" y="764540"/>
            <a:ext cx="3456305" cy="1151890"/>
          </a:xfrm>
          <a:prstGeom prst="wedgeEllipseCallout">
            <a:avLst>
              <a:gd name="adj1" fmla="val -60325"/>
              <a:gd name="adj2" fmla="val -4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起作用的范围</a:t>
            </a:r>
            <a:endParaRPr lang="zh-CN" altLang="en-US" sz="2400"/>
          </a:p>
        </p:txBody>
      </p:sp>
      <p:grpSp>
        <p:nvGrpSpPr>
          <p:cNvPr id="9" name="组合 8"/>
          <p:cNvGrpSpPr/>
          <p:nvPr/>
        </p:nvGrpSpPr>
        <p:grpSpPr>
          <a:xfrm>
            <a:off x="3071495" y="2254885"/>
            <a:ext cx="4074160" cy="4248150"/>
            <a:chOff x="4837" y="3551"/>
            <a:chExt cx="6416" cy="6690"/>
          </a:xfrm>
        </p:grpSpPr>
        <p:sp>
          <p:nvSpPr>
            <p:cNvPr id="5" name="矩形 4"/>
            <p:cNvSpPr/>
            <p:nvPr/>
          </p:nvSpPr>
          <p:spPr>
            <a:xfrm>
              <a:off x="4837" y="3551"/>
              <a:ext cx="6416" cy="6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endParaRPr lang="zh-CN" altLang="en-US" sz="2400"/>
            </a:p>
            <a:p>
              <a:pPr algn="ctr"/>
              <a:r>
                <a:rPr lang="zh-CN" altLang="en-US" sz="2400"/>
                <a:t>某工厂</a:t>
              </a:r>
              <a:endParaRPr lang="zh-CN" altLang="en-US" sz="2400"/>
            </a:p>
          </p:txBody>
        </p:sp>
        <p:sp>
          <p:nvSpPr>
            <p:cNvPr id="6" name="矩形 5"/>
            <p:cNvSpPr/>
            <p:nvPr/>
          </p:nvSpPr>
          <p:spPr>
            <a:xfrm>
              <a:off x="6371" y="5214"/>
              <a:ext cx="3628" cy="1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>
                  <a:solidFill>
                    <a:schemeClr val="tx1"/>
                  </a:solidFill>
                </a:rPr>
                <a:t>一车间</a:t>
              </a: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371" y="6831"/>
              <a:ext cx="3628" cy="1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>
                  <a:solidFill>
                    <a:schemeClr val="tx1"/>
                  </a:solidFill>
                </a:rPr>
                <a:t>二车间</a:t>
              </a: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371" y="8432"/>
              <a:ext cx="3628" cy="1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>
                  <a:solidFill>
                    <a:schemeClr val="tx1"/>
                  </a:solidFill>
                </a:rPr>
                <a:t>三车间</a:t>
              </a: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0" name="线形标注 1 9"/>
          <p:cNvSpPr/>
          <p:nvPr/>
        </p:nvSpPr>
        <p:spPr>
          <a:xfrm>
            <a:off x="8543925" y="1556385"/>
            <a:ext cx="2376170" cy="1152525"/>
          </a:xfrm>
          <a:prstGeom prst="borderCallout1">
            <a:avLst>
              <a:gd name="adj1" fmla="val 33719"/>
              <a:gd name="adj2" fmla="val 240"/>
              <a:gd name="adj3" fmla="val 101597"/>
              <a:gd name="adj4" fmla="val -673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厂长、会计</a:t>
            </a:r>
            <a:r>
              <a:rPr lang="en-US" altLang="zh-CN" sz="2400"/>
              <a:t>……</a:t>
            </a:r>
            <a:endParaRPr lang="en-US" altLang="zh-CN" sz="2400"/>
          </a:p>
          <a:p>
            <a:pPr algn="ctr"/>
            <a:r>
              <a:rPr lang="zh-CN" altLang="en-US" sz="2400"/>
              <a:t>（全局的）</a:t>
            </a:r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8543925" y="3140710"/>
            <a:ext cx="2376170" cy="2603500"/>
            <a:chOff x="13455" y="4946"/>
            <a:chExt cx="3742" cy="4100"/>
          </a:xfrm>
        </p:grpSpPr>
        <p:sp>
          <p:nvSpPr>
            <p:cNvPr id="11" name="线形标注 1 10"/>
            <p:cNvSpPr/>
            <p:nvPr/>
          </p:nvSpPr>
          <p:spPr>
            <a:xfrm>
              <a:off x="13455" y="4946"/>
              <a:ext cx="3742" cy="1701"/>
            </a:xfrm>
            <a:prstGeom prst="borderCallout1">
              <a:avLst>
                <a:gd name="adj1" fmla="val 24573"/>
                <a:gd name="adj2" fmla="val 240"/>
                <a:gd name="adj3" fmla="val 58788"/>
                <a:gd name="adj4" fmla="val -977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一车间主任</a:t>
              </a:r>
              <a:endParaRPr lang="zh-CN" altLang="en-US" sz="2400"/>
            </a:p>
            <a:p>
              <a:pPr algn="ctr"/>
              <a:r>
                <a:rPr lang="zh-CN" altLang="en-US" sz="2400"/>
                <a:t>（局部的）</a:t>
              </a:r>
              <a:endParaRPr lang="zh-CN" altLang="en-US" sz="2400"/>
            </a:p>
          </p:txBody>
        </p:sp>
        <p:sp>
          <p:nvSpPr>
            <p:cNvPr id="12" name="线形标注 1 11"/>
            <p:cNvSpPr/>
            <p:nvPr/>
          </p:nvSpPr>
          <p:spPr>
            <a:xfrm>
              <a:off x="13455" y="7346"/>
              <a:ext cx="3742" cy="1701"/>
            </a:xfrm>
            <a:prstGeom prst="borderCallout1">
              <a:avLst>
                <a:gd name="adj1" fmla="val 24573"/>
                <a:gd name="adj2" fmla="val 240"/>
                <a:gd name="adj3" fmla="val -2233"/>
                <a:gd name="adj4" fmla="val -977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二车间主任</a:t>
              </a:r>
              <a:endParaRPr lang="zh-CN" altLang="en-US" sz="2400"/>
            </a:p>
            <a:p>
              <a:pPr algn="ctr"/>
              <a:r>
                <a:rPr lang="zh-CN" altLang="en-US" sz="2400"/>
                <a:t>（局部的）</a:t>
              </a:r>
              <a:endParaRPr lang="zh-CN" altLang="en-US" sz="240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mtClean="0">
                <a:sym typeface="+mn-ea"/>
              </a:rPr>
              <a:t>变量起作用的代码范围称为</a:t>
            </a:r>
            <a:r>
              <a:rPr b="1" smtClean="0">
                <a:solidFill>
                  <a:srgbClr val="FF0000"/>
                </a:solidFill>
                <a:sym typeface="+mn-ea"/>
              </a:rPr>
              <a:t>变量的作用域，</a:t>
            </a:r>
            <a:r>
              <a:rPr b="1" u="sng" smtClean="0">
                <a:solidFill>
                  <a:srgbClr val="FF0000"/>
                </a:solidFill>
                <a:sym typeface="+mn-ea"/>
              </a:rPr>
              <a:t>不同作用域内变量名可以相同，互不影响</a:t>
            </a:r>
            <a:r>
              <a:rPr smtClean="0">
                <a:sym typeface="+mn-ea"/>
              </a:rPr>
              <a:t>。</a:t>
            </a:r>
            <a:endParaRPr smtClean="0">
              <a:sym typeface="+mn-ea"/>
            </a:endParaRPr>
          </a:p>
          <a:p>
            <a:endParaRPr lang="zh-CN" altLang="en-US" dirty="0" smtClean="0">
              <a:sym typeface="+mn-ea"/>
            </a:endParaRPr>
          </a:p>
          <a:p>
            <a:endParaRPr lang="zh-CN" altLang="en-US" dirty="0" smtClean="0">
              <a:sym typeface="+mn-ea"/>
            </a:endParaRPr>
          </a:p>
          <a:p>
            <a:r>
              <a:rPr lang="zh-CN" altLang="en-US" dirty="0" smtClean="0"/>
              <a:t>定义在函数内部的变量拥有一个局部作用域，</a:t>
            </a:r>
            <a:endParaRPr lang="zh-CN" altLang="en-US" dirty="0" smtClean="0"/>
          </a:p>
          <a:p>
            <a:r>
              <a:rPr lang="zh-CN" altLang="en-US" dirty="0" smtClean="0"/>
              <a:t>定义在函数外的</a:t>
            </a:r>
            <a:r>
              <a:rPr smtClean="0">
                <a:sym typeface="+mn-ea"/>
              </a:rPr>
              <a:t>变量</a:t>
            </a:r>
            <a:r>
              <a:rPr lang="zh-CN" altLang="en-US" dirty="0" smtClean="0"/>
              <a:t>拥有全局作用域。</a:t>
            </a:r>
            <a:endParaRPr lang="zh-CN" altLang="en-US" dirty="0" smtClean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9.4.1 </a:t>
            </a:r>
            <a:r>
              <a:rPr>
                <a:sym typeface="+mn-ea"/>
              </a:rPr>
              <a:t>局部变量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algn="l" eaLnBrk="1" hangingPunct="1">
              <a:spcBef>
                <a:spcPts val="12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在函数内部定义的普通变量，只在函数内部起作用，</a:t>
            </a:r>
            <a:endParaRPr smtClean="0">
              <a:sym typeface="+mn-ea"/>
            </a:endParaRPr>
          </a:p>
          <a:p>
            <a:pPr algn="l" eaLnBrk="1" hangingPunct="1">
              <a:spcBef>
                <a:spcPts val="12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称为局部变量。</a:t>
            </a:r>
            <a:endParaRPr lang="zh-CN" altLang="en-US" smtClean="0"/>
          </a:p>
          <a:p>
            <a:pPr algn="l" eaLnBrk="1" hangingPunct="1">
              <a:spcBef>
                <a:spcPts val="12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 algn="l" eaLnBrk="1" hangingPunct="1">
              <a:spcBef>
                <a:spcPts val="12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当函数执行结束后，局部变量自动删除，不再可以使用。</a:t>
            </a:r>
            <a:endParaRPr lang="zh-CN" altLang="en-US" smtClean="0"/>
          </a:p>
          <a:p>
            <a:pPr eaLnBrk="1" hangingPunct="1"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</a:pPr>
            <a:endParaRPr lang="zh-CN" altLang="en-US" dirty="0" smtClean="0"/>
          </a:p>
          <a:p>
            <a:pPr eaLnBrk="1" hangingPunct="1"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局部变量的引用比全局变量速度快，应优先考虑使用。</a:t>
            </a:r>
            <a:endParaRPr lang="zh-CN" altLang="en-US" dirty="0" smtClean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2800"/>
              <a:t>9.4.1 </a:t>
            </a:r>
            <a:r>
              <a:rPr sz="2800"/>
              <a:t>局部变量</a:t>
            </a:r>
            <a:endParaRPr sz="280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25" y="952500"/>
            <a:ext cx="5945505" cy="5388610"/>
          </a:xfrm>
        </p:spPr>
        <p:txBody>
          <a:bodyPr>
            <a:noAutofit/>
          </a:bodyPr>
          <a:p>
            <a:pPr marL="457200" lvl="1" indent="0">
              <a:buNone/>
            </a:pPr>
            <a:r>
              <a:rPr lang="zh-CN" altLang="en-US" sz="2400"/>
              <a:t>被调函数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400"/>
              <a:t>def fun1(x):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400"/>
              <a:t>    a = 10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400"/>
              <a:t>    x = 20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400"/>
              <a:t>    print("Inside fun1:a=", a, "x=", x)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400"/>
              <a:t>def fun2(x):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400"/>
              <a:t>    a = 100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400"/>
              <a:t>    x = x * 5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400"/>
              <a:t>    print("Inside fun2:a=", a, "x=", x)</a:t>
            </a:r>
            <a:endParaRPr lang="zh-CN" altLang="en-US" sz="2400"/>
          </a:p>
          <a:p>
            <a:pPr marL="457200" lvl="1" indent="0">
              <a:buNone/>
            </a:pPr>
            <a:endParaRPr lang="zh-CN" altLang="en-US" sz="240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74205" y="952500"/>
            <a:ext cx="5235575" cy="5388610"/>
          </a:xfrm>
        </p:spPr>
        <p:txBody>
          <a:bodyPr/>
          <a:p>
            <a:pPr marL="457200" lvl="1" indent="0">
              <a:buNone/>
            </a:pPr>
            <a:r>
              <a:rPr lang="zh-CN" altLang="en-US" sz="2400">
                <a:sym typeface="+mn-ea"/>
              </a:rPr>
              <a:t>主调函数：</a:t>
            </a:r>
            <a:endParaRPr lang="zh-CN" altLang="en-US" sz="2400">
              <a:sym typeface="+mn-ea"/>
            </a:endParaRPr>
          </a:p>
          <a:p>
            <a:pPr marL="457200" lvl="1" indent="0">
              <a:buNone/>
            </a:pPr>
            <a:r>
              <a:rPr lang="zh-CN" altLang="en-US" sz="2400">
                <a:sym typeface="+mn-ea"/>
              </a:rPr>
              <a:t>fun1(3)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400">
                <a:sym typeface="+mn-ea"/>
              </a:rPr>
              <a:t>fun2(8)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400">
                <a:sym typeface="+mn-ea"/>
              </a:rPr>
              <a:t>print("Outside:a=", a, "x=", x)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2444750" y="1268730"/>
            <a:ext cx="2858135" cy="3383915"/>
            <a:chOff x="3850" y="1998"/>
            <a:chExt cx="4501" cy="5329"/>
          </a:xfrm>
        </p:grpSpPr>
        <p:sp>
          <p:nvSpPr>
            <p:cNvPr id="5" name="圆角矩形 4"/>
            <p:cNvSpPr/>
            <p:nvPr/>
          </p:nvSpPr>
          <p:spPr>
            <a:xfrm>
              <a:off x="3850" y="2565"/>
              <a:ext cx="874" cy="79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线形标注 1 5"/>
            <p:cNvSpPr/>
            <p:nvPr/>
          </p:nvSpPr>
          <p:spPr>
            <a:xfrm>
              <a:off x="5971" y="1998"/>
              <a:ext cx="2381" cy="1134"/>
            </a:xfrm>
            <a:prstGeom prst="borderCallout1">
              <a:avLst>
                <a:gd name="adj1" fmla="val 36243"/>
                <a:gd name="adj2" fmla="val -1049"/>
                <a:gd name="adj3" fmla="val 75485"/>
                <a:gd name="adj4" fmla="val -539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形参</a:t>
              </a:r>
              <a:endParaRPr lang="zh-CN" altLang="en-US" sz="240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930" y="6420"/>
              <a:ext cx="680" cy="68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线形标注 1 9"/>
            <p:cNvSpPr/>
            <p:nvPr/>
          </p:nvSpPr>
          <p:spPr>
            <a:xfrm>
              <a:off x="5971" y="6193"/>
              <a:ext cx="2381" cy="1134"/>
            </a:xfrm>
            <a:prstGeom prst="borderCallout1">
              <a:avLst>
                <a:gd name="adj1" fmla="val 36243"/>
                <a:gd name="adj2" fmla="val -1049"/>
                <a:gd name="adj3" fmla="val 42768"/>
                <a:gd name="adj4" fmla="val -580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形参</a:t>
              </a:r>
              <a:endParaRPr lang="zh-CN" altLang="en-US" sz="24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415415" y="2204720"/>
            <a:ext cx="3887470" cy="3322955"/>
            <a:chOff x="2229" y="3472"/>
            <a:chExt cx="6122" cy="5233"/>
          </a:xfrm>
        </p:grpSpPr>
        <p:sp>
          <p:nvSpPr>
            <p:cNvPr id="7" name="圆角矩形 6"/>
            <p:cNvSpPr/>
            <p:nvPr/>
          </p:nvSpPr>
          <p:spPr>
            <a:xfrm>
              <a:off x="2229" y="3472"/>
              <a:ext cx="2041" cy="79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线形标注 1 7"/>
            <p:cNvSpPr/>
            <p:nvPr/>
          </p:nvSpPr>
          <p:spPr>
            <a:xfrm>
              <a:off x="5971" y="3472"/>
              <a:ext cx="2381" cy="907"/>
            </a:xfrm>
            <a:prstGeom prst="borderCallout1">
              <a:avLst>
                <a:gd name="adj1" fmla="val 24255"/>
                <a:gd name="adj2" fmla="val -3107"/>
                <a:gd name="adj3" fmla="val 41565"/>
                <a:gd name="adj4" fmla="val -705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局部变量</a:t>
              </a:r>
              <a:endParaRPr lang="zh-CN" altLang="en-US" sz="240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229" y="7214"/>
              <a:ext cx="2381" cy="10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线形标注 1 11"/>
            <p:cNvSpPr/>
            <p:nvPr/>
          </p:nvSpPr>
          <p:spPr>
            <a:xfrm>
              <a:off x="5971" y="7799"/>
              <a:ext cx="2381" cy="907"/>
            </a:xfrm>
            <a:prstGeom prst="borderCallout1">
              <a:avLst>
                <a:gd name="adj1" fmla="val 24255"/>
                <a:gd name="adj2" fmla="val -3107"/>
                <a:gd name="adj3" fmla="val 771"/>
                <a:gd name="adj4" fmla="val -54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/>
                <a:t>局部变量</a:t>
              </a:r>
              <a:endParaRPr lang="zh-CN" altLang="en-US" sz="2400"/>
            </a:p>
          </p:txBody>
        </p:sp>
      </p:grpSp>
      <p:sp>
        <p:nvSpPr>
          <p:cNvPr id="15" name="云形标注 14"/>
          <p:cNvSpPr/>
          <p:nvPr/>
        </p:nvSpPr>
        <p:spPr>
          <a:xfrm>
            <a:off x="7463155" y="4411980"/>
            <a:ext cx="3383915" cy="151193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形参和局部变量只能在本函数体中使用</a:t>
            </a:r>
            <a:endParaRPr lang="zh-CN" altLang="en-US" sz="2400"/>
          </a:p>
        </p:txBody>
      </p:sp>
      <p:grpSp>
        <p:nvGrpSpPr>
          <p:cNvPr id="21" name="组合 20"/>
          <p:cNvGrpSpPr/>
          <p:nvPr/>
        </p:nvGrpSpPr>
        <p:grpSpPr>
          <a:xfrm>
            <a:off x="10271125" y="2060575"/>
            <a:ext cx="1753870" cy="2351405"/>
            <a:chOff x="15610" y="3245"/>
            <a:chExt cx="2762" cy="3703"/>
          </a:xfrm>
        </p:grpSpPr>
        <p:sp>
          <p:nvSpPr>
            <p:cNvPr id="16" name="圆角矩形 15"/>
            <p:cNvSpPr/>
            <p:nvPr/>
          </p:nvSpPr>
          <p:spPr>
            <a:xfrm>
              <a:off x="15610" y="3245"/>
              <a:ext cx="907" cy="113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7466" y="3245"/>
              <a:ext cx="907" cy="113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6" idx="2"/>
            </p:cNvCxnSpPr>
            <p:nvPr/>
          </p:nvCxnSpPr>
          <p:spPr>
            <a:xfrm>
              <a:off x="16064" y="4379"/>
              <a:ext cx="1020" cy="6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7" idx="2"/>
            </p:cNvCxnSpPr>
            <p:nvPr/>
          </p:nvCxnSpPr>
          <p:spPr>
            <a:xfrm flipH="1">
              <a:off x="17084" y="4379"/>
              <a:ext cx="836" cy="6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16186" y="5060"/>
              <a:ext cx="1734" cy="1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72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×</a:t>
              </a:r>
              <a:endPara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7348855" y="2960370"/>
            <a:ext cx="2171700" cy="1115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函数中的赋值语句，用的是局部变量</a:t>
            </a:r>
            <a:endParaRPr lang="zh-CN" altLang="en-US" sz="240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270000" y="2377440"/>
            <a:ext cx="1905" cy="13398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271905" y="4813935"/>
            <a:ext cx="1905" cy="13398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animBg="1"/>
      <p:bldP spid="22" grpId="0" bldLvl="0" animBg="1"/>
      <p:bldP spid="2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9.4.2 </a:t>
            </a:r>
            <a:r>
              <a:rPr>
                <a:sym typeface="+mn-ea"/>
              </a:rPr>
              <a:t>全局变量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>
              <a:buSzPct val="90000"/>
              <a:buFont typeface="Wingdings" panose="05000000000000000000" pitchFamily="2" charset="2"/>
              <a:buChar char="n"/>
            </a:pPr>
            <a:r>
              <a:rPr smtClean="0">
                <a:sym typeface="+mn-ea"/>
              </a:rPr>
              <a:t>如果想要在函数内部给一个定义在函数外的变量赋值，</a:t>
            </a:r>
            <a:endParaRPr lang="zh-CN" altLang="en-US" dirty="0" smtClean="0"/>
          </a:p>
          <a:p>
            <a:pPr eaLnBrk="1" hangingPunct="1">
              <a:buSzPct val="90000"/>
              <a:buFont typeface="Wingdings" panose="05000000000000000000" pitchFamily="2" charset="2"/>
              <a:buChar char="n"/>
            </a:pPr>
            <a:endParaRPr lang="zh-CN" altLang="en-US" dirty="0" smtClean="0"/>
          </a:p>
          <a:p>
            <a:pPr eaLnBrk="1" hangingPunct="1">
              <a:buSzPct val="90000"/>
              <a:buFont typeface="Wingdings" panose="05000000000000000000" pitchFamily="2" charset="2"/>
              <a:buChar char="n"/>
            </a:pPr>
            <a:r>
              <a:rPr smtClean="0">
                <a:sym typeface="+mn-ea"/>
              </a:rPr>
              <a:t>其作用域必须为全局的，能够同时作用于函数内外，称为</a:t>
            </a:r>
            <a:r>
              <a:rPr b="1" smtClean="0">
                <a:solidFill>
                  <a:srgbClr val="7030A0"/>
                </a:solidFill>
                <a:sym typeface="+mn-ea"/>
              </a:rPr>
              <a:t>全局变量</a:t>
            </a:r>
            <a:endParaRPr lang="zh-CN" altLang="en-US" dirty="0" smtClean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9.4.2 </a:t>
            </a:r>
            <a:r>
              <a:rPr>
                <a:sym typeface="+mn-ea"/>
              </a:rPr>
              <a:t>全局变量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eaLnBrk="1" hangingPunct="1">
              <a:buSzPct val="90000"/>
              <a:buFont typeface="Wingdings" panose="05000000000000000000" charset="0"/>
              <a:buChar char="l"/>
            </a:pPr>
            <a:r>
              <a:rPr b="1" smtClean="0">
                <a:solidFill>
                  <a:srgbClr val="7030A0"/>
                </a:solidFill>
                <a:sym typeface="+mn-ea"/>
              </a:rPr>
              <a:t>全局变量</a:t>
            </a:r>
            <a:r>
              <a:rPr smtClean="0">
                <a:sym typeface="+mn-ea"/>
              </a:rPr>
              <a:t>，：</a:t>
            </a:r>
            <a:endParaRPr lang="zh-CN" altLang="en-US" dirty="0" smtClean="0"/>
          </a:p>
          <a:p>
            <a:pPr eaLnBrk="1" hangingPunct="1"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charset="0"/>
              <a:buChar char="l"/>
            </a:pPr>
            <a:r>
              <a:rPr lang="en-US" altLang="zh-CN" smtClean="0">
                <a:sym typeface="+mn-ea"/>
              </a:rPr>
              <a:t>1</a:t>
            </a:r>
            <a:r>
              <a:rPr smtClean="0">
                <a:sym typeface="+mn-ea"/>
              </a:rPr>
              <a:t>、</a:t>
            </a:r>
            <a:r>
              <a:rPr>
                <a:sym typeface="+mn-ea"/>
              </a:rPr>
              <a:t>直接在函数外定义。不用</a:t>
            </a:r>
            <a:r>
              <a:rPr lang="en-US" altLang="zh-CN">
                <a:sym typeface="+mn-ea"/>
              </a:rPr>
              <a:t>global</a:t>
            </a:r>
            <a:r>
              <a:rPr>
                <a:sym typeface="+mn-ea"/>
              </a:rPr>
              <a:t>。</a:t>
            </a:r>
            <a:endParaRPr>
              <a:sym typeface="+mn-ea"/>
            </a:endParaRPr>
          </a:p>
          <a:p>
            <a:pPr eaLnBrk="1" hangingPunct="1"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charset="0"/>
              <a:buChar char="l"/>
            </a:pPr>
            <a:r>
              <a:rPr lang="en-US" altLang="zh-CN" smtClean="0">
                <a:sym typeface="+mn-ea"/>
              </a:rPr>
              <a:t>2</a:t>
            </a:r>
            <a:r>
              <a:rPr smtClean="0">
                <a:sym typeface="+mn-ea"/>
              </a:rPr>
              <a:t>、</a:t>
            </a:r>
            <a:r>
              <a:rPr smtClean="0">
                <a:sym typeface="+mn-ea"/>
              </a:rPr>
              <a:t>一个变量</a:t>
            </a:r>
            <a:r>
              <a:rPr b="1" smtClean="0">
                <a:solidFill>
                  <a:srgbClr val="FF0000"/>
                </a:solidFill>
                <a:sym typeface="+mn-ea"/>
              </a:rPr>
              <a:t>已在函数外定义</a:t>
            </a:r>
            <a:r>
              <a:rPr smtClean="0">
                <a:sym typeface="+mn-ea"/>
              </a:rPr>
              <a:t>，函数内要使用函数外的全局变量时，用</a:t>
            </a:r>
            <a:r>
              <a:rPr lang="en-US" altLang="zh-CN" smtClean="0">
                <a:sym typeface="+mn-ea"/>
              </a:rPr>
              <a:t>global</a:t>
            </a:r>
            <a:r>
              <a:rPr smtClean="0">
                <a:sym typeface="+mn-ea"/>
              </a:rPr>
              <a:t>声明。</a:t>
            </a:r>
            <a:endParaRPr smtClean="0">
              <a:sym typeface="+mn-ea"/>
            </a:endParaRPr>
          </a:p>
          <a:p>
            <a:pPr marL="228600" lvl="1" indent="-457200" eaLnBrk="1" hangingPunct="1">
              <a:buFont typeface="Wingdings" panose="05000000000000000000" charset="0"/>
              <a:buChar char="l"/>
            </a:pPr>
            <a:r>
              <a:rPr lang="en-US" altLang="zh-CN" smtClean="0">
                <a:sym typeface="+mn-ea"/>
              </a:rPr>
              <a:t>3</a:t>
            </a:r>
            <a:r>
              <a:rPr smtClean="0">
                <a:sym typeface="+mn-ea"/>
              </a:rPr>
              <a:t>、</a:t>
            </a:r>
            <a:r>
              <a:rPr lang="en-US" altLang="zh-CN" smtClean="0">
                <a:sym typeface="+mn-ea"/>
              </a:rPr>
              <a:t>在函数内部直接将一个变量声明为全局变量，</a:t>
            </a:r>
            <a:r>
              <a:rPr smtClean="0">
                <a:sym typeface="+mn-ea"/>
              </a:rPr>
              <a:t>用</a:t>
            </a:r>
            <a:r>
              <a:rPr lang="en-US" altLang="zh-CN" smtClean="0">
                <a:sym typeface="+mn-ea"/>
              </a:rPr>
              <a:t>global</a:t>
            </a:r>
            <a:r>
              <a:rPr smtClean="0">
                <a:sym typeface="+mn-ea"/>
              </a:rPr>
              <a:t>定义</a:t>
            </a:r>
            <a:r>
              <a:rPr smtClean="0">
                <a:sym typeface="+mn-ea"/>
              </a:rPr>
              <a:t>。</a:t>
            </a:r>
            <a:endParaRPr lang="zh-CN" altLang="en-US" dirty="0" smtClean="0"/>
          </a:p>
          <a:p>
            <a:pPr eaLnBrk="1" hangingPunct="1">
              <a:buFont typeface="Wingdings" panose="05000000000000000000" charset="0"/>
              <a:buChar char="l"/>
            </a:pPr>
            <a:endParaRPr smtClean="0">
              <a:sym typeface="+mn-ea"/>
            </a:endParaRPr>
          </a:p>
          <a:p>
            <a:pPr eaLnBrk="1" hangingPunct="1">
              <a:buFont typeface="Wingdings" panose="05000000000000000000" charset="0"/>
              <a:buChar char="l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28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9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29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9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9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9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9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9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9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29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30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0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1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2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谢谢观赏"/>
  <p:tag name="KSO_WM_UNIT_NOCLEAR" val="1"/>
  <p:tag name="KSO_WM_UNIT_VALUE" val="6"/>
  <p:tag name="KSO_WM_UNIT_TYPE" val="a"/>
  <p:tag name="KSO_WM_UNIT_INDEX" val="1"/>
</p:tagLst>
</file>

<file path=ppt/tags/tag324.xml><?xml version="1.0" encoding="utf-8"?>
<p:tagLst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325.xml><?xml version="1.0" encoding="utf-8"?>
<p:tagLst xmlns:p="http://schemas.openxmlformats.org/presentationml/2006/main">
  <p:tag name="ISPRING_PRESENTATION_TITLE" val="幻灯片 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3773</Words>
  <Application>WPS 演示</Application>
  <PresentationFormat>宽屏</PresentationFormat>
  <Paragraphs>457</Paragraphs>
  <Slides>38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9" baseType="lpstr">
      <vt:lpstr>Arial</vt:lpstr>
      <vt:lpstr>宋体</vt:lpstr>
      <vt:lpstr>Wingdings</vt:lpstr>
      <vt:lpstr>Calibri Light</vt:lpstr>
      <vt:lpstr>等线 Light</vt:lpstr>
      <vt:lpstr>微软雅黑</vt:lpstr>
      <vt:lpstr>汉仪旗黑-85S</vt:lpstr>
      <vt:lpstr>黑体</vt:lpstr>
      <vt:lpstr>Viner Hand ITC</vt:lpstr>
      <vt:lpstr>华文新魏</vt:lpstr>
      <vt:lpstr>Wingdings</vt:lpstr>
      <vt:lpstr>Arial Unicode MS</vt:lpstr>
      <vt:lpstr>Consolas</vt:lpstr>
      <vt:lpstr>华文行楷</vt:lpstr>
      <vt:lpstr>Calibri</vt:lpstr>
      <vt:lpstr>等线</vt:lpstr>
      <vt:lpstr>当图网</vt:lpstr>
      <vt:lpstr>当图网1</vt:lpstr>
      <vt:lpstr>Office 主题​​</vt:lpstr>
      <vt:lpstr>1_Office 主题​​</vt:lpstr>
      <vt:lpstr>Equation.3</vt:lpstr>
      <vt:lpstr>第9章 函数与模块</vt:lpstr>
      <vt:lpstr>目录</vt:lpstr>
      <vt:lpstr>9.4 变量的作用域</vt:lpstr>
      <vt:lpstr>什么是作用域？</vt:lpstr>
      <vt:lpstr>PowerPoint 演示文稿</vt:lpstr>
      <vt:lpstr>9.4.1 局部变量 </vt:lpstr>
      <vt:lpstr>9.4.1 局部变量</vt:lpstr>
      <vt:lpstr>9.4.2 全局变量 </vt:lpstr>
      <vt:lpstr>9.4.2 全局变量</vt:lpstr>
      <vt:lpstr>9.4.2 全局变量 1、直接在函数外定义</vt:lpstr>
      <vt:lpstr>函数中要用到全局变量怎么处理？ 2、函数内使用全局变量，要global做声明</vt:lpstr>
      <vt:lpstr>PowerPoint 演示文稿</vt:lpstr>
      <vt:lpstr>3、在函数内部直接将一个变量声明为全局变量，用global定义。</vt:lpstr>
      <vt:lpstr>PowerPoint 演示文稿</vt:lpstr>
      <vt:lpstr>9.5 递归函数</vt:lpstr>
      <vt:lpstr>什么是递归？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例9-4 递归法求n的阶乘，输出10以内的阶乘</vt:lpstr>
      <vt:lpstr>例9-5 递归法求两个数的最大公约数</vt:lpstr>
      <vt:lpstr>递归的两大要素</vt:lpstr>
      <vt:lpstr>PowerPoint 演示文稿</vt:lpstr>
      <vt:lpstr>9.8 模块</vt:lpstr>
      <vt:lpstr>9.8.1 什么是模块</vt:lpstr>
      <vt:lpstr>PowerPoint 演示文稿</vt:lpstr>
      <vt:lpstr>9.8.2 Python的程序架构</vt:lpstr>
      <vt:lpstr>各个文件中的内容</vt:lpstr>
      <vt:lpstr>9.8.3 模块搜索路径*</vt:lpstr>
      <vt:lpstr>PowerPoint 演示文稿</vt:lpstr>
      <vt:lpstr>设置模块的搜索路径</vt:lpstr>
      <vt:lpstr>9.8.4 模块的有条件执行</vt:lpstr>
      <vt:lpstr>Python脚本的“__name__”属性： </vt:lpstr>
      <vt:lpstr>Python脚本的“__name__”属性 </vt:lpstr>
      <vt:lpstr>PowerPoint 演示文稿</vt:lpstr>
      <vt:lpstr>谢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</dc:title>
  <dc:creator>钱毅湘</dc:creator>
  <cp:lastModifiedBy>18662582800</cp:lastModifiedBy>
  <cp:revision>41</cp:revision>
  <dcterms:created xsi:type="dcterms:W3CDTF">2018-10-09T06:59:00Z</dcterms:created>
  <dcterms:modified xsi:type="dcterms:W3CDTF">2020-04-28T01:20:21Z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